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8" r:id="rId1"/>
  </p:sldMasterIdLst>
  <p:notesMasterIdLst>
    <p:notesMasterId r:id="rId32"/>
  </p:notesMasterIdLst>
  <p:handoutMasterIdLst>
    <p:handoutMasterId r:id="rId33"/>
  </p:handoutMasterIdLst>
  <p:sldIdLst>
    <p:sldId id="307" r:id="rId2"/>
    <p:sldId id="292" r:id="rId3"/>
    <p:sldId id="256" r:id="rId4"/>
    <p:sldId id="348" r:id="rId5"/>
    <p:sldId id="354" r:id="rId6"/>
    <p:sldId id="375" r:id="rId7"/>
    <p:sldId id="355" r:id="rId8"/>
    <p:sldId id="356" r:id="rId9"/>
    <p:sldId id="384" r:id="rId10"/>
    <p:sldId id="357" r:id="rId11"/>
    <p:sldId id="358" r:id="rId12"/>
    <p:sldId id="359" r:id="rId13"/>
    <p:sldId id="351" r:id="rId14"/>
    <p:sldId id="346" r:id="rId15"/>
    <p:sldId id="360" r:id="rId16"/>
    <p:sldId id="361" r:id="rId17"/>
    <p:sldId id="362" r:id="rId18"/>
    <p:sldId id="382" r:id="rId19"/>
    <p:sldId id="376" r:id="rId20"/>
    <p:sldId id="377" r:id="rId21"/>
    <p:sldId id="378" r:id="rId22"/>
    <p:sldId id="379" r:id="rId23"/>
    <p:sldId id="380" r:id="rId24"/>
    <p:sldId id="381" r:id="rId25"/>
    <p:sldId id="389" r:id="rId26"/>
    <p:sldId id="388" r:id="rId27"/>
    <p:sldId id="390" r:id="rId28"/>
    <p:sldId id="385" r:id="rId29"/>
    <p:sldId id="386" r:id="rId30"/>
    <p:sldId id="367" r:id="rId31"/>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71">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0000"/>
    <a:srgbClr val="000066"/>
    <a:srgbClr val="003366"/>
    <a:srgbClr val="003399"/>
    <a:srgbClr val="0000CC"/>
    <a:srgbClr val="6666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66" autoAdjust="0"/>
    <p:restoredTop sz="94118" autoAdjust="0"/>
  </p:normalViewPr>
  <p:slideViewPr>
    <p:cSldViewPr snapToGrid="0">
      <p:cViewPr varScale="1">
        <p:scale>
          <a:sx n="66" d="100"/>
          <a:sy n="66" d="100"/>
        </p:scale>
        <p:origin x="192" y="320"/>
      </p:cViewPr>
      <p:guideLst>
        <p:guide orient="horz" pos="2171"/>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103" d="100"/>
          <a:sy n="103" d="100"/>
        </p:scale>
        <p:origin x="-2400" y="-96"/>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82119" cy="464820"/>
          </a:xfrm>
          <a:prstGeom prst="rect">
            <a:avLst/>
          </a:prstGeom>
          <a:noFill/>
          <a:ln w="12700">
            <a:noFill/>
            <a:miter lim="800000"/>
            <a:headEnd type="none" w="sm" len="sm"/>
            <a:tailEnd type="none" w="sm" len="sm"/>
          </a:ln>
          <a:effectLst/>
        </p:spPr>
        <p:txBody>
          <a:bodyPr vert="horz" wrap="square" lIns="92446" tIns="46223" rIns="92446" bIns="46223" numCol="1" anchor="t" anchorCtr="0" compatLnSpc="1">
            <a:prstTxWarp prst="textNoShape">
              <a:avLst/>
            </a:prstTxWarp>
          </a:bodyPr>
          <a:lstStyle>
            <a:lvl1pPr>
              <a:defRPr sz="1200"/>
            </a:lvl1pPr>
          </a:lstStyle>
          <a:p>
            <a:endParaRPr lang="en-US" dirty="0"/>
          </a:p>
        </p:txBody>
      </p:sp>
      <p:sp>
        <p:nvSpPr>
          <p:cNvPr id="56323" name="Rectangle 3"/>
          <p:cNvSpPr>
            <a:spLocks noGrp="1" noChangeArrowheads="1"/>
          </p:cNvSpPr>
          <p:nvPr>
            <p:ph type="dt" sz="quarter" idx="1"/>
          </p:nvPr>
        </p:nvSpPr>
        <p:spPr bwMode="auto">
          <a:xfrm>
            <a:off x="3899694" y="0"/>
            <a:ext cx="2982119" cy="464820"/>
          </a:xfrm>
          <a:prstGeom prst="rect">
            <a:avLst/>
          </a:prstGeom>
          <a:noFill/>
          <a:ln w="12700">
            <a:noFill/>
            <a:miter lim="800000"/>
            <a:headEnd type="none" w="sm" len="sm"/>
            <a:tailEnd type="none" w="sm" len="sm"/>
          </a:ln>
          <a:effectLst/>
        </p:spPr>
        <p:txBody>
          <a:bodyPr vert="horz" wrap="square" lIns="92446" tIns="46223" rIns="92446" bIns="46223" numCol="1" anchor="t" anchorCtr="0" compatLnSpc="1">
            <a:prstTxWarp prst="textNoShape">
              <a:avLst/>
            </a:prstTxWarp>
          </a:bodyPr>
          <a:lstStyle>
            <a:lvl1pPr algn="r">
              <a:defRPr sz="1200"/>
            </a:lvl1pPr>
          </a:lstStyle>
          <a:p>
            <a:endParaRPr lang="en-US" dirty="0"/>
          </a:p>
        </p:txBody>
      </p:sp>
      <p:sp>
        <p:nvSpPr>
          <p:cNvPr id="56324" name="Rectangle 4"/>
          <p:cNvSpPr>
            <a:spLocks noGrp="1" noChangeArrowheads="1"/>
          </p:cNvSpPr>
          <p:nvPr>
            <p:ph type="ftr" sz="quarter" idx="2"/>
          </p:nvPr>
        </p:nvSpPr>
        <p:spPr bwMode="auto">
          <a:xfrm>
            <a:off x="0" y="8831580"/>
            <a:ext cx="2982119" cy="464820"/>
          </a:xfrm>
          <a:prstGeom prst="rect">
            <a:avLst/>
          </a:prstGeom>
          <a:noFill/>
          <a:ln w="12700">
            <a:noFill/>
            <a:miter lim="800000"/>
            <a:headEnd type="none" w="sm" len="sm"/>
            <a:tailEnd type="none" w="sm" len="sm"/>
          </a:ln>
          <a:effectLst/>
        </p:spPr>
        <p:txBody>
          <a:bodyPr vert="horz" wrap="square" lIns="92446" tIns="46223" rIns="92446" bIns="46223" numCol="1" anchor="b" anchorCtr="0" compatLnSpc="1">
            <a:prstTxWarp prst="textNoShape">
              <a:avLst/>
            </a:prstTxWarp>
          </a:bodyPr>
          <a:lstStyle>
            <a:lvl1pPr>
              <a:defRPr sz="1200"/>
            </a:lvl1pPr>
          </a:lstStyle>
          <a:p>
            <a:endParaRPr lang="en-US" dirty="0"/>
          </a:p>
        </p:txBody>
      </p:sp>
      <p:sp>
        <p:nvSpPr>
          <p:cNvPr id="56325" name="Rectangle 5"/>
          <p:cNvSpPr>
            <a:spLocks noGrp="1" noChangeArrowheads="1"/>
          </p:cNvSpPr>
          <p:nvPr>
            <p:ph type="sldNum" sz="quarter" idx="3"/>
          </p:nvPr>
        </p:nvSpPr>
        <p:spPr bwMode="auto">
          <a:xfrm>
            <a:off x="3899694" y="8831580"/>
            <a:ext cx="2982119" cy="464820"/>
          </a:xfrm>
          <a:prstGeom prst="rect">
            <a:avLst/>
          </a:prstGeom>
          <a:noFill/>
          <a:ln w="12700">
            <a:noFill/>
            <a:miter lim="800000"/>
            <a:headEnd type="none" w="sm" len="sm"/>
            <a:tailEnd type="none" w="sm" len="sm"/>
          </a:ln>
          <a:effectLst/>
        </p:spPr>
        <p:txBody>
          <a:bodyPr vert="horz" wrap="square" lIns="92446" tIns="46223" rIns="92446" bIns="46223" numCol="1" anchor="b" anchorCtr="0" compatLnSpc="1">
            <a:prstTxWarp prst="textNoShape">
              <a:avLst/>
            </a:prstTxWarp>
          </a:bodyPr>
          <a:lstStyle>
            <a:lvl1pPr algn="r">
              <a:defRPr sz="1200"/>
            </a:lvl1pPr>
          </a:lstStyle>
          <a:p>
            <a:fld id="{42A53B65-ADEF-4ECF-82CD-C35F807C13FC}" type="slidenum">
              <a:rPr lang="en-US"/>
              <a:pPr/>
              <a:t>‹#›</a:t>
            </a:fld>
            <a:endParaRPr lang="en-US" dirty="0"/>
          </a:p>
        </p:txBody>
      </p:sp>
    </p:spTree>
    <p:extLst>
      <p:ext uri="{BB962C8B-B14F-4D97-AF65-F5344CB8AC3E}">
        <p14:creationId xmlns:p14="http://schemas.microsoft.com/office/powerpoint/2010/main" val="1540650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82119" cy="464820"/>
          </a:xfrm>
          <a:prstGeom prst="rect">
            <a:avLst/>
          </a:prstGeom>
          <a:noFill/>
          <a:ln w="12700">
            <a:noFill/>
            <a:miter lim="800000"/>
            <a:headEnd type="none" w="sm" len="sm"/>
            <a:tailEnd type="none" w="sm" len="sm"/>
          </a:ln>
          <a:effectLst/>
        </p:spPr>
        <p:txBody>
          <a:bodyPr vert="horz" wrap="square" lIns="92446" tIns="46223" rIns="92446" bIns="46223" numCol="1" anchor="t" anchorCtr="0" compatLnSpc="1">
            <a:prstTxWarp prst="textNoShape">
              <a:avLst/>
            </a:prstTxWarp>
          </a:bodyPr>
          <a:lstStyle>
            <a:lvl1pPr>
              <a:defRPr sz="1200"/>
            </a:lvl1pPr>
          </a:lstStyle>
          <a:p>
            <a:endParaRPr lang="en-US" dirty="0"/>
          </a:p>
        </p:txBody>
      </p:sp>
      <p:sp>
        <p:nvSpPr>
          <p:cNvPr id="58371" name="Rectangle 3"/>
          <p:cNvSpPr>
            <a:spLocks noGrp="1" noChangeArrowheads="1"/>
          </p:cNvSpPr>
          <p:nvPr>
            <p:ph type="dt" idx="1"/>
          </p:nvPr>
        </p:nvSpPr>
        <p:spPr bwMode="auto">
          <a:xfrm>
            <a:off x="3899694" y="0"/>
            <a:ext cx="2982119" cy="464820"/>
          </a:xfrm>
          <a:prstGeom prst="rect">
            <a:avLst/>
          </a:prstGeom>
          <a:noFill/>
          <a:ln w="12700">
            <a:noFill/>
            <a:miter lim="800000"/>
            <a:headEnd type="none" w="sm" len="sm"/>
            <a:tailEnd type="none" w="sm" len="sm"/>
          </a:ln>
          <a:effectLst/>
        </p:spPr>
        <p:txBody>
          <a:bodyPr vert="horz" wrap="square" lIns="92446" tIns="46223" rIns="92446" bIns="46223" numCol="1" anchor="t" anchorCtr="0" compatLnSpc="1">
            <a:prstTxWarp prst="textNoShape">
              <a:avLst/>
            </a:prstTxWarp>
          </a:bodyPr>
          <a:lstStyle>
            <a:lvl1pPr algn="r">
              <a:defRPr sz="1200"/>
            </a:lvl1pPr>
          </a:lstStyle>
          <a:p>
            <a:endParaRPr lang="en-US" dirty="0"/>
          </a:p>
        </p:txBody>
      </p:sp>
      <p:sp>
        <p:nvSpPr>
          <p:cNvPr id="58372"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ffectLst/>
        </p:spPr>
      </p:sp>
      <p:sp>
        <p:nvSpPr>
          <p:cNvPr id="58373" name="Rectangle 5"/>
          <p:cNvSpPr>
            <a:spLocks noGrp="1" noChangeArrowheads="1"/>
          </p:cNvSpPr>
          <p:nvPr>
            <p:ph type="body" sz="quarter" idx="3"/>
          </p:nvPr>
        </p:nvSpPr>
        <p:spPr bwMode="auto">
          <a:xfrm>
            <a:off x="917575" y="4415790"/>
            <a:ext cx="5046663" cy="4183380"/>
          </a:xfrm>
          <a:prstGeom prst="rect">
            <a:avLst/>
          </a:prstGeom>
          <a:noFill/>
          <a:ln w="12700">
            <a:noFill/>
            <a:miter lim="800000"/>
            <a:headEnd type="none" w="sm" len="sm"/>
            <a:tailEnd type="none" w="sm" len="sm"/>
          </a:ln>
          <a:effectLst/>
        </p:spPr>
        <p:txBody>
          <a:bodyPr vert="horz" wrap="square" lIns="92446" tIns="46223" rIns="92446" bIns="4622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8374" name="Rectangle 6"/>
          <p:cNvSpPr>
            <a:spLocks noGrp="1" noChangeArrowheads="1"/>
          </p:cNvSpPr>
          <p:nvPr>
            <p:ph type="ftr" sz="quarter" idx="4"/>
          </p:nvPr>
        </p:nvSpPr>
        <p:spPr bwMode="auto">
          <a:xfrm>
            <a:off x="0" y="8831580"/>
            <a:ext cx="2982119" cy="464820"/>
          </a:xfrm>
          <a:prstGeom prst="rect">
            <a:avLst/>
          </a:prstGeom>
          <a:noFill/>
          <a:ln w="12700">
            <a:noFill/>
            <a:miter lim="800000"/>
            <a:headEnd type="none" w="sm" len="sm"/>
            <a:tailEnd type="none" w="sm" len="sm"/>
          </a:ln>
          <a:effectLst/>
        </p:spPr>
        <p:txBody>
          <a:bodyPr vert="horz" wrap="square" lIns="92446" tIns="46223" rIns="92446" bIns="46223" numCol="1" anchor="b" anchorCtr="0" compatLnSpc="1">
            <a:prstTxWarp prst="textNoShape">
              <a:avLst/>
            </a:prstTxWarp>
          </a:bodyPr>
          <a:lstStyle>
            <a:lvl1pPr>
              <a:defRPr sz="1200"/>
            </a:lvl1pPr>
          </a:lstStyle>
          <a:p>
            <a:endParaRPr lang="en-US" dirty="0"/>
          </a:p>
        </p:txBody>
      </p:sp>
      <p:sp>
        <p:nvSpPr>
          <p:cNvPr id="58375" name="Rectangle 7"/>
          <p:cNvSpPr>
            <a:spLocks noGrp="1" noChangeArrowheads="1"/>
          </p:cNvSpPr>
          <p:nvPr>
            <p:ph type="sldNum" sz="quarter" idx="5"/>
          </p:nvPr>
        </p:nvSpPr>
        <p:spPr bwMode="auto">
          <a:xfrm>
            <a:off x="3899694" y="8831580"/>
            <a:ext cx="2982119" cy="464820"/>
          </a:xfrm>
          <a:prstGeom prst="rect">
            <a:avLst/>
          </a:prstGeom>
          <a:noFill/>
          <a:ln w="12700">
            <a:noFill/>
            <a:miter lim="800000"/>
            <a:headEnd type="none" w="sm" len="sm"/>
            <a:tailEnd type="none" w="sm" len="sm"/>
          </a:ln>
          <a:effectLst/>
        </p:spPr>
        <p:txBody>
          <a:bodyPr vert="horz" wrap="square" lIns="92446" tIns="46223" rIns="92446" bIns="46223" numCol="1" anchor="b" anchorCtr="0" compatLnSpc="1">
            <a:prstTxWarp prst="textNoShape">
              <a:avLst/>
            </a:prstTxWarp>
          </a:bodyPr>
          <a:lstStyle>
            <a:lvl1pPr algn="r">
              <a:defRPr sz="1200"/>
            </a:lvl1pPr>
          </a:lstStyle>
          <a:p>
            <a:fld id="{48528B84-E5F0-4C4D-8E37-5825F42E9F09}" type="slidenum">
              <a:rPr lang="en-US"/>
              <a:pPr/>
              <a:t>‹#›</a:t>
            </a:fld>
            <a:endParaRPr lang="en-US" dirty="0"/>
          </a:p>
        </p:txBody>
      </p:sp>
    </p:spTree>
    <p:extLst>
      <p:ext uri="{BB962C8B-B14F-4D97-AF65-F5344CB8AC3E}">
        <p14:creationId xmlns:p14="http://schemas.microsoft.com/office/powerpoint/2010/main" val="41408987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02DAB0-56FE-4F40-9C38-C4B55221C548}" type="slidenum">
              <a:rPr lang="en-US"/>
              <a:pPr/>
              <a:t>1</a:t>
            </a:fld>
            <a:endParaRPr lang="en-US" dirty="0"/>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CA" dirty="0"/>
          </a:p>
        </p:txBody>
      </p:sp>
    </p:spTree>
    <p:extLst>
      <p:ext uri="{BB962C8B-B14F-4D97-AF65-F5344CB8AC3E}">
        <p14:creationId xmlns:p14="http://schemas.microsoft.com/office/powerpoint/2010/main" val="1839331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6AB209-AD1B-4DE6-96F0-DAE070B2BF18}" type="slidenum">
              <a:rPr lang="en-US"/>
              <a:pPr/>
              <a:t>2</a:t>
            </a:fld>
            <a:endParaRPr lang="en-US" dirty="0"/>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CA" dirty="0"/>
          </a:p>
        </p:txBody>
      </p:sp>
    </p:spTree>
    <p:extLst>
      <p:ext uri="{BB962C8B-B14F-4D97-AF65-F5344CB8AC3E}">
        <p14:creationId xmlns:p14="http://schemas.microsoft.com/office/powerpoint/2010/main" val="2802832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38986-B390-426D-9E57-225814ADC816}" type="slidenum">
              <a:rPr lang="en-US"/>
              <a:pPr/>
              <a:t>3</a:t>
            </a:fld>
            <a:endParaRPr lang="en-US" dirty="0"/>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CA" dirty="0"/>
          </a:p>
        </p:txBody>
      </p:sp>
    </p:spTree>
    <p:extLst>
      <p:ext uri="{BB962C8B-B14F-4D97-AF65-F5344CB8AC3E}">
        <p14:creationId xmlns:p14="http://schemas.microsoft.com/office/powerpoint/2010/main" val="119234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9F5FA0-49E9-405F-8693-ECF9F3266341}" type="slidenum">
              <a:rPr lang="en-US"/>
              <a:pPr/>
              <a:t>4</a:t>
            </a:fld>
            <a:endParaRPr lang="en-US" dirty="0"/>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en-CA" dirty="0"/>
          </a:p>
        </p:txBody>
      </p:sp>
    </p:spTree>
    <p:extLst>
      <p:ext uri="{BB962C8B-B14F-4D97-AF65-F5344CB8AC3E}">
        <p14:creationId xmlns:p14="http://schemas.microsoft.com/office/powerpoint/2010/main" val="3998736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D5CC6D-DA17-4D9E-82FE-021C79952F1B}" type="slidenum">
              <a:rPr lang="en-US"/>
              <a:pPr/>
              <a:t>13</a:t>
            </a:fld>
            <a:endParaRPr lang="en-US" dirty="0"/>
          </a:p>
        </p:txBody>
      </p:sp>
      <p:sp>
        <p:nvSpPr>
          <p:cNvPr id="218114" name="Rectangle 2"/>
          <p:cNvSpPr>
            <a:spLocks noGrp="1" noRot="1" noChangeAspect="1" noChangeArrowheads="1" noTextEdit="1"/>
          </p:cNvSpPr>
          <p:nvPr>
            <p:ph type="sldImg"/>
          </p:nvPr>
        </p:nvSpPr>
        <p:spPr>
          <a:ln/>
        </p:spPr>
      </p:sp>
      <p:sp>
        <p:nvSpPr>
          <p:cNvPr id="218115" name="Rectangle 3"/>
          <p:cNvSpPr>
            <a:spLocks noGrp="1" noChangeArrowheads="1"/>
          </p:cNvSpPr>
          <p:nvPr>
            <p:ph type="body" idx="1"/>
          </p:nvPr>
        </p:nvSpPr>
        <p:spPr/>
        <p:txBody>
          <a:bodyPr/>
          <a:lstStyle/>
          <a:p>
            <a:endParaRPr lang="en-CA" dirty="0"/>
          </a:p>
        </p:txBody>
      </p:sp>
    </p:spTree>
    <p:extLst>
      <p:ext uri="{BB962C8B-B14F-4D97-AF65-F5344CB8AC3E}">
        <p14:creationId xmlns:p14="http://schemas.microsoft.com/office/powerpoint/2010/main" val="1710237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223548-0A25-4DCC-9641-1808DB4FB738}" type="slidenum">
              <a:rPr lang="en-US"/>
              <a:pPr/>
              <a:t>14</a:t>
            </a:fld>
            <a:endParaRPr lang="en-US" dirty="0"/>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en-CA" dirty="0"/>
          </a:p>
        </p:txBody>
      </p:sp>
    </p:spTree>
    <p:extLst>
      <p:ext uri="{BB962C8B-B14F-4D97-AF65-F5344CB8AC3E}">
        <p14:creationId xmlns:p14="http://schemas.microsoft.com/office/powerpoint/2010/main" val="269872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223548-0A25-4DCC-9641-1808DB4FB738}" type="slidenum">
              <a:rPr lang="en-US"/>
              <a:pPr/>
              <a:t>15</a:t>
            </a:fld>
            <a:endParaRPr lang="en-US" dirty="0"/>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en-CA" dirty="0"/>
          </a:p>
        </p:txBody>
      </p:sp>
    </p:spTree>
    <p:extLst>
      <p:ext uri="{BB962C8B-B14F-4D97-AF65-F5344CB8AC3E}">
        <p14:creationId xmlns:p14="http://schemas.microsoft.com/office/powerpoint/2010/main" val="58109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223548-0A25-4DCC-9641-1808DB4FB738}" type="slidenum">
              <a:rPr lang="en-US"/>
              <a:pPr/>
              <a:t>16</a:t>
            </a:fld>
            <a:endParaRPr lang="en-US" dirty="0"/>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en-CA" dirty="0"/>
          </a:p>
        </p:txBody>
      </p:sp>
    </p:spTree>
    <p:extLst>
      <p:ext uri="{BB962C8B-B14F-4D97-AF65-F5344CB8AC3E}">
        <p14:creationId xmlns:p14="http://schemas.microsoft.com/office/powerpoint/2010/main" val="1491737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223548-0A25-4DCC-9641-1808DB4FB738}" type="slidenum">
              <a:rPr lang="en-US"/>
              <a:pPr/>
              <a:t>17</a:t>
            </a:fld>
            <a:endParaRPr lang="en-US" dirty="0"/>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en-CA" dirty="0"/>
          </a:p>
        </p:txBody>
      </p:sp>
    </p:spTree>
    <p:extLst>
      <p:ext uri="{BB962C8B-B14F-4D97-AF65-F5344CB8AC3E}">
        <p14:creationId xmlns:p14="http://schemas.microsoft.com/office/powerpoint/2010/main" val="29406974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04BB59C-74A3-4F12-AD1C-4AD84E811EB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FD3567-E449-480F-8C56-7AC768BF1B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4FE34-8775-411A-98E6-76073E8276B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C38C59-D90A-4440-9382-45DB3B31009A}"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3AFF4C-012E-470B-A7CE-F97426D86EE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189C9D-81EF-48E2-87BD-12C746E40C6C}"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65E007-11EE-4AED-8827-413A93E8D36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28A867C-11C8-4F13-9580-396F7348E443}"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9908E80-8A5A-4DA4-9852-46826682550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553520-46DA-458D-A9FF-AD167C137F1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877BA3D-3DBD-4C49-A9C6-6062F678F6E7}"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F602862-38CA-4D95-AF87-E696CB643D8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txBox="1">
            <a:spLocks/>
          </p:cNvSpPr>
          <p:nvPr/>
        </p:nvSpPr>
        <p:spPr>
          <a:xfrm>
            <a:off x="4644008" y="6381328"/>
            <a:ext cx="4174977" cy="365125"/>
          </a:xfrm>
          <a:prstGeom prst="rect">
            <a:avLst/>
          </a:prstGeom>
        </p:spPr>
        <p:txBody>
          <a:bodyPr vert="horz"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CA" sz="1050" b="0" i="0" u="none" strike="noStrike" kern="1200" cap="none" spc="0" normalizeH="0" baseline="0" noProof="0" dirty="0">
                <a:ln>
                  <a:noFill/>
                </a:ln>
                <a:solidFill>
                  <a:schemeClr val="bg1"/>
                </a:solidFill>
                <a:effectLst/>
                <a:uLnTx/>
                <a:uFillTx/>
                <a:latin typeface="+mn-lt"/>
                <a:ea typeface="+mn-ea"/>
                <a:cs typeface="+mn-cs"/>
              </a:rPr>
              <a:t>Approved by the BCSSA Rules &amp; Regulations Committee</a:t>
            </a:r>
          </a:p>
          <a:p>
            <a:pPr marL="0" marR="0" lvl="0" indent="0" algn="r" defTabSz="914400" rtl="0" eaLnBrk="1" fontAlgn="auto" latinLnBrk="0" hangingPunct="1">
              <a:lnSpc>
                <a:spcPct val="100000"/>
              </a:lnSpc>
              <a:spcBef>
                <a:spcPts val="0"/>
              </a:spcBef>
              <a:spcAft>
                <a:spcPts val="0"/>
              </a:spcAft>
              <a:buClrTx/>
              <a:buSzTx/>
              <a:buFontTx/>
              <a:buNone/>
              <a:tabLst/>
              <a:defRPr/>
            </a:pPr>
            <a:r>
              <a:rPr lang="en-CA" sz="1000" dirty="0">
                <a:solidFill>
                  <a:schemeClr val="bg1"/>
                </a:solidFill>
                <a:latin typeface="+mn-lt"/>
              </a:rPr>
              <a:t>May 2024</a:t>
            </a:r>
            <a:endParaRPr kumimoji="0" lang="en-CA" sz="105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Title 1"/>
          <p:cNvSpPr>
            <a:spLocks noGrp="1"/>
          </p:cNvSpPr>
          <p:nvPr>
            <p:ph type="ctrTitle"/>
          </p:nvPr>
        </p:nvSpPr>
        <p:spPr>
          <a:xfrm>
            <a:off x="611560" y="1967858"/>
            <a:ext cx="7772400" cy="1829761"/>
          </a:xfrm>
        </p:spPr>
        <p:txBody>
          <a:bodyPr/>
          <a:lstStyle/>
          <a:p>
            <a:pPr algn="ctr"/>
            <a:r>
              <a:rPr lang="en-CA" dirty="0"/>
              <a:t>BCSSA Referee, Starter &amp;</a:t>
            </a:r>
            <a:br>
              <a:rPr lang="en-CA" dirty="0"/>
            </a:br>
            <a:r>
              <a:rPr lang="en-CA" dirty="0"/>
              <a:t>DDO Clinic</a:t>
            </a:r>
          </a:p>
        </p:txBody>
      </p:sp>
      <p:sp>
        <p:nvSpPr>
          <p:cNvPr id="8" name="Subtitle 2"/>
          <p:cNvSpPr>
            <a:spLocks noGrp="1"/>
          </p:cNvSpPr>
          <p:nvPr>
            <p:ph type="subTitle" idx="1"/>
          </p:nvPr>
        </p:nvSpPr>
        <p:spPr>
          <a:xfrm>
            <a:off x="511842" y="3975542"/>
            <a:ext cx="7854696" cy="1752600"/>
          </a:xfrm>
        </p:spPr>
        <p:txBody>
          <a:bodyPr>
            <a:normAutofit/>
          </a:bodyPr>
          <a:lstStyle/>
          <a:p>
            <a:pPr algn="ctr"/>
            <a:r>
              <a:rPr lang="en-CA" sz="1900" dirty="0"/>
              <a:t>BC Summer Swimming Association</a:t>
            </a:r>
          </a:p>
          <a:p>
            <a:pPr algn="ctr"/>
            <a:r>
              <a:rPr lang="en-CA" sz="1900" dirty="0"/>
              <a:t>Officials Certification Program</a:t>
            </a:r>
          </a:p>
        </p:txBody>
      </p:sp>
      <p:pic>
        <p:nvPicPr>
          <p:cNvPr id="9" name="Picture 8" descr="BCSSA Logo.bmp"/>
          <p:cNvPicPr>
            <a:picLocks noChangeAspect="1"/>
          </p:cNvPicPr>
          <p:nvPr/>
        </p:nvPicPr>
        <p:blipFill>
          <a:blip r:embed="rId3" cstate="print"/>
          <a:stretch>
            <a:fillRect/>
          </a:stretch>
        </p:blipFill>
        <p:spPr>
          <a:xfrm>
            <a:off x="2999469" y="432184"/>
            <a:ext cx="3145062" cy="196566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Aft>
                <a:spcPts val="600"/>
              </a:spcAft>
              <a:buNone/>
            </a:pPr>
            <a:r>
              <a:rPr lang="en-CA" sz="2100" b="1" dirty="0"/>
              <a:t>Before Start of the Race:</a:t>
            </a:r>
          </a:p>
          <a:p>
            <a:pPr>
              <a:spcAft>
                <a:spcPts val="600"/>
              </a:spcAft>
              <a:buFont typeface="Wingdings" pitchFamily="2" charset="2"/>
              <a:buChar char="Ø"/>
            </a:pPr>
            <a:r>
              <a:rPr lang="en-CA" sz="2100" dirty="0"/>
              <a:t>Ensure no athletes are still swimming the previous race.</a:t>
            </a:r>
          </a:p>
          <a:p>
            <a:pPr>
              <a:spcAft>
                <a:spcPts val="600"/>
              </a:spcAft>
              <a:buFont typeface="Wingdings" pitchFamily="2" charset="2"/>
              <a:buChar char="Ø"/>
            </a:pPr>
            <a:r>
              <a:rPr lang="en-CA" sz="2100" dirty="0"/>
              <a:t>Ensure proper number of athletes are ready (quick scan – more important in finals).</a:t>
            </a:r>
          </a:p>
          <a:p>
            <a:pPr>
              <a:spcAft>
                <a:spcPts val="600"/>
              </a:spcAft>
              <a:buFont typeface="Wingdings" pitchFamily="2" charset="2"/>
              <a:buChar char="Ø"/>
            </a:pPr>
            <a:r>
              <a:rPr lang="en-CA" sz="2100" dirty="0"/>
              <a:t>Ensure timers (manual and electronic) are ready and no-one standing up and waving (quick scan).</a:t>
            </a:r>
          </a:p>
          <a:p>
            <a:pPr>
              <a:spcAft>
                <a:spcPts val="600"/>
              </a:spcAft>
              <a:buFont typeface="Wingdings" pitchFamily="2" charset="2"/>
              <a:buChar char="Ø"/>
            </a:pPr>
            <a:r>
              <a:rPr lang="en-CA" sz="2100" dirty="0"/>
              <a:t>Use prearranged signal to determine that the electronics is ready to run the next race.</a:t>
            </a:r>
          </a:p>
          <a:p>
            <a:pPr>
              <a:spcAft>
                <a:spcPts val="600"/>
              </a:spcAft>
              <a:buNone/>
            </a:pPr>
            <a:endParaRPr lang="en-CA" sz="2300" dirty="0"/>
          </a:p>
        </p:txBody>
      </p:sp>
      <p:sp>
        <p:nvSpPr>
          <p:cNvPr id="4" name="Title 3"/>
          <p:cNvSpPr>
            <a:spLocks noGrp="1"/>
          </p:cNvSpPr>
          <p:nvPr>
            <p:ph type="title"/>
          </p:nvPr>
        </p:nvSpPr>
        <p:spPr/>
        <p:txBody>
          <a:bodyPr>
            <a:normAutofit/>
          </a:bodyPr>
          <a:lstStyle/>
          <a:p>
            <a:r>
              <a:rPr lang="en-CA" sz="3500" dirty="0"/>
              <a:t>Session Referee Duties</a:t>
            </a:r>
          </a:p>
        </p:txBody>
      </p:sp>
      <p:sp>
        <p:nvSpPr>
          <p:cNvPr id="5" name="Footer Placeholder 4"/>
          <p:cNvSpPr txBox="1">
            <a:spLocks/>
          </p:cNvSpPr>
          <p:nvPr/>
        </p:nvSpPr>
        <p:spPr>
          <a:xfrm>
            <a:off x="4644008" y="6381328"/>
            <a:ext cx="4174977" cy="365125"/>
          </a:xfrm>
          <a:prstGeom prst="rect">
            <a:avLst/>
          </a:prstGeom>
        </p:spPr>
        <p:txBody>
          <a:bodyPr vert="horz"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50" b="0" i="0" u="none" strike="noStrike" kern="1200" cap="none" spc="0" normalizeH="0" baseline="0" noProof="0" dirty="0">
                <a:ln>
                  <a:noFill/>
                </a:ln>
                <a:solidFill>
                  <a:schemeClr val="tx1"/>
                </a:solidFill>
                <a:effectLst/>
                <a:uLnTx/>
                <a:uFillTx/>
                <a:latin typeface="+mn-lt"/>
                <a:ea typeface="+mn-ea"/>
                <a:cs typeface="+mn-cs"/>
              </a:rPr>
              <a:t>Approved by the BCSSA Rules &amp; Regulations Committee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Aft>
                <a:spcPts val="600"/>
              </a:spcAft>
              <a:buFont typeface="Wingdings" pitchFamily="2" charset="2"/>
              <a:buChar char="Ø"/>
            </a:pPr>
            <a:r>
              <a:rPr lang="en-CA" sz="2300" dirty="0"/>
              <a:t>Call the swimmers onto the blocks with a whistle and hand motion upwards.</a:t>
            </a:r>
          </a:p>
          <a:p>
            <a:pPr>
              <a:spcAft>
                <a:spcPts val="600"/>
              </a:spcAft>
              <a:buFont typeface="Wingdings" pitchFamily="2" charset="2"/>
              <a:buChar char="Ø"/>
            </a:pPr>
            <a:r>
              <a:rPr lang="en-CA" sz="2300" dirty="0"/>
              <a:t>Request quiet prior to each Start, if necessary.</a:t>
            </a:r>
          </a:p>
          <a:p>
            <a:pPr>
              <a:spcAft>
                <a:spcPts val="600"/>
              </a:spcAft>
              <a:buFont typeface="Wingdings" pitchFamily="2" charset="2"/>
              <a:buChar char="Ø"/>
            </a:pPr>
            <a:r>
              <a:rPr lang="en-CA" sz="2300" dirty="0"/>
              <a:t>When satisfied (as least one foot at edge of blocks, toes not curled over gutter in backstroke – </a:t>
            </a:r>
            <a:r>
              <a:rPr lang="en-CA" sz="2300" b="1" dirty="0">
                <a:solidFill>
                  <a:srgbClr val="00B0F0"/>
                </a:solidFill>
              </a:rPr>
              <a:t>toes above water is legal),</a:t>
            </a:r>
            <a:r>
              <a:rPr lang="en-CA" sz="2300" dirty="0"/>
              <a:t> blow second whistle and point at starter; instruct swimmers as necessary before second whistle.</a:t>
            </a:r>
          </a:p>
          <a:p>
            <a:pPr>
              <a:spcAft>
                <a:spcPts val="600"/>
              </a:spcAft>
              <a:buFont typeface="Wingdings" pitchFamily="2" charset="2"/>
              <a:buChar char="Ø"/>
            </a:pPr>
            <a:r>
              <a:rPr lang="en-CA" sz="2300" dirty="0"/>
              <a:t>Swimmers can hold blocks before “Take your marks”.</a:t>
            </a:r>
          </a:p>
          <a:p>
            <a:pPr>
              <a:spcAft>
                <a:spcPts val="600"/>
              </a:spcAft>
              <a:buFont typeface="Wingdings" pitchFamily="2" charset="2"/>
              <a:buChar char="Ø"/>
            </a:pPr>
            <a:r>
              <a:rPr lang="en-CA" sz="2300" dirty="0"/>
              <a:t>Starter now takes over, but Session Referee still has authority to direct Starter or DQ.</a:t>
            </a:r>
          </a:p>
        </p:txBody>
      </p:sp>
      <p:sp>
        <p:nvSpPr>
          <p:cNvPr id="4" name="Title 3"/>
          <p:cNvSpPr>
            <a:spLocks noGrp="1"/>
          </p:cNvSpPr>
          <p:nvPr>
            <p:ph type="title"/>
          </p:nvPr>
        </p:nvSpPr>
        <p:spPr/>
        <p:txBody>
          <a:bodyPr>
            <a:normAutofit/>
          </a:bodyPr>
          <a:lstStyle/>
          <a:p>
            <a:r>
              <a:rPr lang="en-CA" sz="3500" dirty="0"/>
              <a:t>Session Referee Duties</a:t>
            </a:r>
          </a:p>
        </p:txBody>
      </p:sp>
      <p:sp>
        <p:nvSpPr>
          <p:cNvPr id="5" name="Footer Placeholder 4"/>
          <p:cNvSpPr txBox="1">
            <a:spLocks/>
          </p:cNvSpPr>
          <p:nvPr/>
        </p:nvSpPr>
        <p:spPr>
          <a:xfrm>
            <a:off x="4644008" y="6381328"/>
            <a:ext cx="4174977" cy="365125"/>
          </a:xfrm>
          <a:prstGeom prst="rect">
            <a:avLst/>
          </a:prstGeom>
        </p:spPr>
        <p:txBody>
          <a:bodyPr vert="horz"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50" b="0" i="0" u="none" strike="noStrike" kern="1200" cap="none" spc="0" normalizeH="0" baseline="0" noProof="0" dirty="0">
                <a:ln>
                  <a:noFill/>
                </a:ln>
                <a:solidFill>
                  <a:schemeClr val="tx1"/>
                </a:solidFill>
                <a:effectLst/>
                <a:uLnTx/>
                <a:uFillTx/>
                <a:latin typeface="+mn-lt"/>
                <a:ea typeface="+mn-ea"/>
                <a:cs typeface="+mn-cs"/>
              </a:rPr>
              <a:t>Approved by the BCSSA Rules &amp; Regulations Committee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spcAft>
                <a:spcPts val="600"/>
              </a:spcAft>
              <a:buNone/>
            </a:pPr>
            <a:r>
              <a:rPr lang="en-CA" sz="2300" b="1" dirty="0"/>
              <a:t>During the Race:</a:t>
            </a:r>
          </a:p>
          <a:p>
            <a:pPr>
              <a:spcAft>
                <a:spcPts val="600"/>
              </a:spcAft>
              <a:buFont typeface="Wingdings" pitchFamily="2" charset="2"/>
              <a:buChar char="Ø"/>
            </a:pPr>
            <a:r>
              <a:rPr lang="en-CA" sz="2300" b="1" u="sng" dirty="0">
                <a:solidFill>
                  <a:srgbClr val="FF0000"/>
                </a:solidFill>
              </a:rPr>
              <a:t>Remind timers and place judges if events change (e.g.: from 50m to 100m), may be delegated to Head Timer.</a:t>
            </a:r>
          </a:p>
          <a:p>
            <a:pPr>
              <a:spcAft>
                <a:spcPts val="600"/>
              </a:spcAft>
              <a:buFont typeface="Wingdings" pitchFamily="2" charset="2"/>
              <a:buChar char="Ø"/>
            </a:pPr>
            <a:r>
              <a:rPr lang="en-CA" sz="2300" dirty="0"/>
              <a:t>Write down the start times for each event.</a:t>
            </a:r>
          </a:p>
          <a:p>
            <a:pPr>
              <a:spcAft>
                <a:spcPts val="600"/>
              </a:spcAft>
              <a:buFont typeface="Wingdings" pitchFamily="2" charset="2"/>
              <a:buChar char="Ø"/>
            </a:pPr>
            <a:r>
              <a:rPr lang="en-CA" sz="2300" dirty="0"/>
              <a:t>Take sweeps at finish.</a:t>
            </a:r>
          </a:p>
          <a:p>
            <a:pPr>
              <a:spcAft>
                <a:spcPts val="600"/>
              </a:spcAft>
              <a:buFont typeface="Wingdings" pitchFamily="2" charset="2"/>
              <a:buChar char="Ø"/>
            </a:pPr>
            <a:r>
              <a:rPr lang="en-CA" sz="2300" dirty="0"/>
              <a:t>Ensure S&amp;T discuss DQs with you and verify these are correct; check DQs reported to starter; sign off DQ form.</a:t>
            </a:r>
          </a:p>
          <a:p>
            <a:pPr>
              <a:spcAft>
                <a:spcPts val="600"/>
              </a:spcAft>
              <a:buFont typeface="Wingdings" pitchFamily="2" charset="2"/>
              <a:buChar char="Ø"/>
            </a:pPr>
            <a:r>
              <a:rPr lang="en-CA" sz="2300" dirty="0"/>
              <a:t>Write DQs down on your event sheet – write your name on every page.</a:t>
            </a:r>
          </a:p>
          <a:p>
            <a:pPr>
              <a:spcAft>
                <a:spcPts val="600"/>
              </a:spcAft>
              <a:buFont typeface="Wingdings" pitchFamily="2" charset="2"/>
              <a:buChar char="Ø"/>
            </a:pPr>
            <a:r>
              <a:rPr lang="en-CA" sz="2400" dirty="0"/>
              <a:t>Shall approve disqualifications prior to handing the forms to the DDO.</a:t>
            </a:r>
          </a:p>
          <a:p>
            <a:pPr>
              <a:spcAft>
                <a:spcPts val="600"/>
              </a:spcAft>
              <a:buFont typeface="Wingdings" pitchFamily="2" charset="2"/>
              <a:buChar char="Ø"/>
            </a:pPr>
            <a:r>
              <a:rPr lang="en-CA" sz="2300" dirty="0"/>
              <a:t>Inform DDO of all disqualifications so he/she can inform coaches or designates.</a:t>
            </a:r>
          </a:p>
          <a:p>
            <a:pPr>
              <a:spcAft>
                <a:spcPts val="600"/>
              </a:spcAft>
              <a:buFont typeface="Wingdings" pitchFamily="2" charset="2"/>
              <a:buChar char="Ø"/>
            </a:pPr>
            <a:endParaRPr lang="en-CA" sz="2300" dirty="0"/>
          </a:p>
        </p:txBody>
      </p:sp>
      <p:sp>
        <p:nvSpPr>
          <p:cNvPr id="4" name="Title 3"/>
          <p:cNvSpPr>
            <a:spLocks noGrp="1"/>
          </p:cNvSpPr>
          <p:nvPr>
            <p:ph type="title"/>
          </p:nvPr>
        </p:nvSpPr>
        <p:spPr/>
        <p:txBody>
          <a:bodyPr>
            <a:normAutofit/>
          </a:bodyPr>
          <a:lstStyle/>
          <a:p>
            <a:r>
              <a:rPr lang="en-CA" sz="3500" dirty="0"/>
              <a:t>Session Referee Duties</a:t>
            </a:r>
          </a:p>
        </p:txBody>
      </p:sp>
      <p:sp>
        <p:nvSpPr>
          <p:cNvPr id="5" name="Footer Placeholder 4"/>
          <p:cNvSpPr txBox="1">
            <a:spLocks/>
          </p:cNvSpPr>
          <p:nvPr/>
        </p:nvSpPr>
        <p:spPr>
          <a:xfrm>
            <a:off x="4644008" y="6381328"/>
            <a:ext cx="4174977" cy="365125"/>
          </a:xfrm>
          <a:prstGeom prst="rect">
            <a:avLst/>
          </a:prstGeom>
        </p:spPr>
        <p:txBody>
          <a:bodyPr vert="horz"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50" b="0" i="0" u="none" strike="noStrike" kern="1200" cap="none" spc="0" normalizeH="0" baseline="0" noProof="0" dirty="0">
                <a:ln>
                  <a:noFill/>
                </a:ln>
                <a:solidFill>
                  <a:schemeClr val="tx1"/>
                </a:solidFill>
                <a:effectLst/>
                <a:uLnTx/>
                <a:uFillTx/>
                <a:latin typeface="+mn-lt"/>
                <a:ea typeface="+mn-ea"/>
                <a:cs typeface="+mn-cs"/>
              </a:rPr>
              <a:t>Approved by the BCSSA Rules &amp; Regulations Committee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7091" name="Rectangle 3"/>
          <p:cNvSpPr>
            <a:spLocks noGrp="1" noChangeArrowheads="1"/>
          </p:cNvSpPr>
          <p:nvPr>
            <p:ph idx="1"/>
          </p:nvPr>
        </p:nvSpPr>
        <p:spPr/>
        <p:txBody>
          <a:bodyPr>
            <a:normAutofit fontScale="92500" lnSpcReduction="10000"/>
          </a:bodyPr>
          <a:lstStyle/>
          <a:p>
            <a:pPr>
              <a:lnSpc>
                <a:spcPct val="90000"/>
              </a:lnSpc>
              <a:spcAft>
                <a:spcPts val="600"/>
              </a:spcAft>
              <a:buFont typeface="Wingdings" pitchFamily="2" charset="2"/>
              <a:buChar char="Ø"/>
            </a:pPr>
            <a:r>
              <a:rPr lang="en-CA" sz="2400" dirty="0"/>
              <a:t>Ensure athletes stay in water until all athletes are finished. This is a courtesy, not a rule.</a:t>
            </a:r>
          </a:p>
          <a:p>
            <a:pPr>
              <a:lnSpc>
                <a:spcPct val="90000"/>
              </a:lnSpc>
              <a:spcAft>
                <a:spcPts val="600"/>
              </a:spcAft>
              <a:buFont typeface="Wingdings" pitchFamily="2" charset="2"/>
              <a:buChar char="Ø"/>
            </a:pPr>
            <a:r>
              <a:rPr lang="en-CA" sz="2400" dirty="0"/>
              <a:t>Relay swimmers 1-3 are to get out quickly (you may need to facilitate this!)</a:t>
            </a:r>
            <a:endParaRPr lang="en-US" sz="2400" dirty="0"/>
          </a:p>
          <a:p>
            <a:pPr>
              <a:lnSpc>
                <a:spcPct val="90000"/>
              </a:lnSpc>
              <a:spcAft>
                <a:spcPts val="600"/>
              </a:spcAft>
              <a:buFont typeface="Wingdings" pitchFamily="2" charset="2"/>
              <a:buChar char="Ø"/>
            </a:pPr>
            <a:r>
              <a:rPr lang="en-US" sz="2400" dirty="0"/>
              <a:t> Act as a finish judge, turn judge for 100m and 200m events, if needed.</a:t>
            </a:r>
          </a:p>
          <a:p>
            <a:pPr>
              <a:lnSpc>
                <a:spcPct val="90000"/>
              </a:lnSpc>
              <a:spcAft>
                <a:spcPts val="600"/>
              </a:spcAft>
              <a:buFont typeface="Wingdings" pitchFamily="2" charset="2"/>
              <a:buChar char="Ø"/>
            </a:pPr>
            <a:r>
              <a:rPr lang="en-US" sz="2400" dirty="0"/>
              <a:t>Judge for relay take-over (touch must occur before feet leave the start), if needed.</a:t>
            </a:r>
          </a:p>
          <a:p>
            <a:pPr>
              <a:lnSpc>
                <a:spcPct val="90000"/>
              </a:lnSpc>
              <a:spcAft>
                <a:spcPts val="600"/>
              </a:spcAft>
              <a:buFont typeface="Wingdings" pitchFamily="2" charset="2"/>
              <a:buChar char="Ø"/>
            </a:pPr>
            <a:r>
              <a:rPr lang="en-US" sz="2400" dirty="0"/>
              <a:t>Stroke judge when necessary (e.g., when stroke judge writing a DQ).</a:t>
            </a:r>
          </a:p>
          <a:p>
            <a:pPr>
              <a:lnSpc>
                <a:spcPct val="90000"/>
              </a:lnSpc>
              <a:spcAft>
                <a:spcPts val="600"/>
              </a:spcAft>
              <a:buFont typeface="Wingdings" pitchFamily="2" charset="2"/>
              <a:buChar char="Ø"/>
            </a:pPr>
            <a:r>
              <a:rPr lang="en-US" sz="2400" dirty="0"/>
              <a:t>Assign authority to Back-up Referee as appropriate.</a:t>
            </a:r>
          </a:p>
          <a:p>
            <a:pPr>
              <a:lnSpc>
                <a:spcPct val="90000"/>
              </a:lnSpc>
              <a:spcAft>
                <a:spcPts val="600"/>
              </a:spcAft>
              <a:buFont typeface="Wingdings" pitchFamily="2" charset="2"/>
              <a:buChar char="Ø"/>
            </a:pPr>
            <a:r>
              <a:rPr lang="en-CA" sz="2400" dirty="0"/>
              <a:t>Ensure there are 20 minutes between events for each swimmer (could be an issue in Finals)</a:t>
            </a:r>
            <a:endParaRPr lang="en-US" sz="2400" dirty="0"/>
          </a:p>
        </p:txBody>
      </p:sp>
      <p:sp>
        <p:nvSpPr>
          <p:cNvPr id="217090" name="Rectangle 2"/>
          <p:cNvSpPr>
            <a:spLocks noGrp="1" noChangeArrowheads="1"/>
          </p:cNvSpPr>
          <p:nvPr>
            <p:ph type="title"/>
          </p:nvPr>
        </p:nvSpPr>
        <p:spPr/>
        <p:txBody>
          <a:bodyPr>
            <a:normAutofit/>
          </a:bodyPr>
          <a:lstStyle/>
          <a:p>
            <a:r>
              <a:rPr lang="en-CA" sz="3500" dirty="0"/>
              <a:t>Session Referee Duties</a:t>
            </a:r>
            <a:endParaRPr lang="en-US" sz="3500" dirty="0">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03" name="Rectangle 3"/>
          <p:cNvSpPr>
            <a:spLocks noGrp="1" noChangeArrowheads="1"/>
          </p:cNvSpPr>
          <p:nvPr>
            <p:ph idx="1"/>
          </p:nvPr>
        </p:nvSpPr>
        <p:spPr/>
        <p:txBody>
          <a:bodyPr>
            <a:normAutofit/>
          </a:bodyPr>
          <a:lstStyle/>
          <a:p>
            <a:pPr>
              <a:lnSpc>
                <a:spcPct val="90000"/>
              </a:lnSpc>
              <a:spcAft>
                <a:spcPts val="600"/>
              </a:spcAft>
              <a:buFont typeface="Wingdings" pitchFamily="2" charset="2"/>
              <a:buChar char="Ø"/>
            </a:pPr>
            <a:r>
              <a:rPr lang="en-US" sz="2400" dirty="0"/>
              <a:t>Deal with disagreements between S&amp;T officials.</a:t>
            </a:r>
          </a:p>
          <a:p>
            <a:pPr>
              <a:lnSpc>
                <a:spcPct val="90000"/>
              </a:lnSpc>
              <a:spcAft>
                <a:spcPts val="600"/>
              </a:spcAft>
              <a:buFont typeface="Wingdings" pitchFamily="2" charset="2"/>
              <a:buChar char="Ø"/>
            </a:pPr>
            <a:endParaRPr lang="en-US" sz="2400" dirty="0"/>
          </a:p>
          <a:p>
            <a:pPr>
              <a:lnSpc>
                <a:spcPct val="90000"/>
              </a:lnSpc>
              <a:spcAft>
                <a:spcPts val="600"/>
              </a:spcAft>
              <a:buFont typeface="Wingdings" pitchFamily="2" charset="2"/>
              <a:buChar char="Ø"/>
            </a:pPr>
            <a:r>
              <a:rPr lang="en-US" sz="2400" dirty="0"/>
              <a:t>Ensure fairness for disabled or injured swimmers (no advantage rule). </a:t>
            </a:r>
          </a:p>
          <a:p>
            <a:pPr>
              <a:lnSpc>
                <a:spcPct val="90000"/>
              </a:lnSpc>
              <a:spcAft>
                <a:spcPts val="600"/>
              </a:spcAft>
              <a:buFont typeface="Wingdings" pitchFamily="2" charset="2"/>
              <a:buChar char="Ø"/>
            </a:pPr>
            <a:endParaRPr lang="en-US" sz="2400" dirty="0"/>
          </a:p>
          <a:p>
            <a:pPr>
              <a:lnSpc>
                <a:spcPct val="90000"/>
              </a:lnSpc>
              <a:spcAft>
                <a:spcPts val="600"/>
              </a:spcAft>
              <a:buFont typeface="Wingdings" pitchFamily="2" charset="2"/>
              <a:buChar char="Ø"/>
            </a:pPr>
            <a:r>
              <a:rPr lang="en-US" sz="2400" dirty="0"/>
              <a:t>Ensure working areas are clear for officials and other volunteers.</a:t>
            </a:r>
          </a:p>
          <a:p>
            <a:pPr>
              <a:lnSpc>
                <a:spcPct val="90000"/>
              </a:lnSpc>
              <a:spcAft>
                <a:spcPts val="600"/>
              </a:spcAft>
              <a:buFont typeface="Wingdings" pitchFamily="2" charset="2"/>
              <a:buChar char="Ø"/>
            </a:pPr>
            <a:endParaRPr lang="en-US" sz="2400" dirty="0"/>
          </a:p>
          <a:p>
            <a:pPr>
              <a:lnSpc>
                <a:spcPct val="90000"/>
              </a:lnSpc>
              <a:spcAft>
                <a:spcPts val="600"/>
              </a:spcAft>
              <a:buFont typeface="Wingdings" pitchFamily="2" charset="2"/>
              <a:buChar char="Ø"/>
            </a:pPr>
            <a:r>
              <a:rPr lang="en-US" sz="2400" dirty="0"/>
              <a:t>Stop the meet if you do not have enough officials, timers, etc. – call for volunteers via the Announcer.</a:t>
            </a:r>
          </a:p>
        </p:txBody>
      </p:sp>
      <p:sp>
        <p:nvSpPr>
          <p:cNvPr id="204802" name="Rectangle 2"/>
          <p:cNvSpPr>
            <a:spLocks noGrp="1" noChangeArrowheads="1"/>
          </p:cNvSpPr>
          <p:nvPr>
            <p:ph type="title"/>
          </p:nvPr>
        </p:nvSpPr>
        <p:spPr/>
        <p:txBody>
          <a:bodyPr>
            <a:normAutofit/>
          </a:bodyPr>
          <a:lstStyle/>
          <a:p>
            <a:r>
              <a:rPr lang="en-CA" sz="3500" dirty="0"/>
              <a:t>Session Referee Duties</a:t>
            </a:r>
            <a:endParaRPr lang="en-US" sz="3500" dirty="0">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03" name="Rectangle 3"/>
          <p:cNvSpPr>
            <a:spLocks noGrp="1" noChangeArrowheads="1"/>
          </p:cNvSpPr>
          <p:nvPr>
            <p:ph idx="1"/>
          </p:nvPr>
        </p:nvSpPr>
        <p:spPr>
          <a:xfrm>
            <a:off x="457200" y="1481328"/>
            <a:ext cx="8229600" cy="4937401"/>
          </a:xfrm>
        </p:spPr>
        <p:txBody>
          <a:bodyPr>
            <a:normAutofit/>
          </a:bodyPr>
          <a:lstStyle/>
          <a:p>
            <a:pPr>
              <a:lnSpc>
                <a:spcPct val="90000"/>
              </a:lnSpc>
              <a:spcAft>
                <a:spcPts val="600"/>
              </a:spcAft>
              <a:buFont typeface="Wingdings" pitchFamily="2" charset="2"/>
              <a:buChar char="Ø"/>
            </a:pPr>
            <a:r>
              <a:rPr lang="en-US" sz="2100" dirty="0"/>
              <a:t>Interact with the Clerk of the Course regarding any changes and inform others as necessary.</a:t>
            </a:r>
          </a:p>
          <a:p>
            <a:pPr>
              <a:lnSpc>
                <a:spcPct val="90000"/>
              </a:lnSpc>
              <a:spcAft>
                <a:spcPts val="600"/>
              </a:spcAft>
              <a:buFont typeface="Wingdings" pitchFamily="2" charset="2"/>
              <a:buChar char="Ø"/>
            </a:pPr>
            <a:endParaRPr lang="en-US" sz="2100" dirty="0"/>
          </a:p>
          <a:p>
            <a:pPr>
              <a:lnSpc>
                <a:spcPct val="90000"/>
              </a:lnSpc>
              <a:spcAft>
                <a:spcPts val="600"/>
              </a:spcAft>
              <a:buFont typeface="Wingdings" pitchFamily="2" charset="2"/>
              <a:buChar char="Ø"/>
            </a:pPr>
            <a:r>
              <a:rPr lang="en-US" sz="2100" dirty="0"/>
              <a:t>Correct/instruct marshals as necessary (bringing new swimmers forward fast but not too fast – avoid confusion behind blocks).</a:t>
            </a:r>
          </a:p>
          <a:p>
            <a:pPr>
              <a:lnSpc>
                <a:spcPct val="90000"/>
              </a:lnSpc>
              <a:spcAft>
                <a:spcPts val="600"/>
              </a:spcAft>
              <a:buFont typeface="Wingdings" pitchFamily="2" charset="2"/>
              <a:buChar char="Ø"/>
            </a:pPr>
            <a:endParaRPr lang="en-US" sz="2100" dirty="0"/>
          </a:p>
          <a:p>
            <a:pPr>
              <a:lnSpc>
                <a:spcPct val="90000"/>
              </a:lnSpc>
              <a:spcAft>
                <a:spcPts val="600"/>
              </a:spcAft>
              <a:buFont typeface="Wingdings" pitchFamily="2" charset="2"/>
              <a:buChar char="Ø"/>
            </a:pPr>
            <a:r>
              <a:rPr lang="en-US" sz="2100" dirty="0"/>
              <a:t>Ensure Chief Timer is following the rule “whoever starts a watch, stops it”.</a:t>
            </a:r>
          </a:p>
          <a:p>
            <a:pPr>
              <a:lnSpc>
                <a:spcPct val="90000"/>
              </a:lnSpc>
              <a:spcAft>
                <a:spcPts val="600"/>
              </a:spcAft>
              <a:buFont typeface="Wingdings" pitchFamily="2" charset="2"/>
              <a:buChar char="Ø"/>
            </a:pPr>
            <a:endParaRPr lang="en-US" sz="2100" dirty="0"/>
          </a:p>
          <a:p>
            <a:pPr>
              <a:lnSpc>
                <a:spcPct val="90000"/>
              </a:lnSpc>
              <a:spcAft>
                <a:spcPts val="600"/>
              </a:spcAft>
              <a:buFont typeface="Wingdings" pitchFamily="2" charset="2"/>
              <a:buChar char="Ø"/>
            </a:pPr>
            <a:r>
              <a:rPr lang="en-US" sz="2100" dirty="0"/>
              <a:t>Deal with unusual situations (e.g., coach relay in costume; two swimmers for same lane; swimmer who missed heat.) Use the rules, common sense and discretion for these!</a:t>
            </a:r>
          </a:p>
          <a:p>
            <a:pPr>
              <a:lnSpc>
                <a:spcPct val="90000"/>
              </a:lnSpc>
              <a:spcAft>
                <a:spcPts val="600"/>
              </a:spcAft>
              <a:buNone/>
            </a:pPr>
            <a:endParaRPr lang="en-US" sz="2100" dirty="0"/>
          </a:p>
        </p:txBody>
      </p:sp>
      <p:sp>
        <p:nvSpPr>
          <p:cNvPr id="204802" name="Rectangle 2"/>
          <p:cNvSpPr>
            <a:spLocks noGrp="1" noChangeArrowheads="1"/>
          </p:cNvSpPr>
          <p:nvPr>
            <p:ph type="title"/>
          </p:nvPr>
        </p:nvSpPr>
        <p:spPr/>
        <p:txBody>
          <a:bodyPr>
            <a:normAutofit/>
          </a:bodyPr>
          <a:lstStyle/>
          <a:p>
            <a:r>
              <a:rPr lang="en-CA" sz="3500" dirty="0"/>
              <a:t>Session Referee Duties</a:t>
            </a:r>
            <a:endParaRPr lang="en-US" sz="3500" dirty="0">
              <a:latin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03" name="Rectangle 3"/>
          <p:cNvSpPr>
            <a:spLocks noGrp="1" noChangeArrowheads="1"/>
          </p:cNvSpPr>
          <p:nvPr>
            <p:ph idx="1"/>
          </p:nvPr>
        </p:nvSpPr>
        <p:spPr/>
        <p:txBody>
          <a:bodyPr>
            <a:normAutofit fontScale="92500"/>
          </a:bodyPr>
          <a:lstStyle/>
          <a:p>
            <a:pPr>
              <a:lnSpc>
                <a:spcPct val="90000"/>
              </a:lnSpc>
              <a:spcAft>
                <a:spcPct val="20000"/>
              </a:spcAft>
              <a:buFont typeface="Monotype Sorts" pitchFamily="-12" charset="2"/>
              <a:buNone/>
            </a:pPr>
            <a:r>
              <a:rPr lang="en-US" sz="2100" b="1" dirty="0">
                <a:latin typeface="+mj-lt"/>
              </a:rPr>
              <a:t>Deal with protests:</a:t>
            </a:r>
          </a:p>
          <a:p>
            <a:pPr>
              <a:lnSpc>
                <a:spcPct val="90000"/>
              </a:lnSpc>
              <a:spcAft>
                <a:spcPct val="20000"/>
              </a:spcAft>
              <a:buFont typeface="Wingdings" pitchFamily="2" charset="2"/>
              <a:buChar char="Ø"/>
            </a:pPr>
            <a:r>
              <a:rPr lang="en-US" sz="2100" dirty="0">
                <a:latin typeface="+mj-lt"/>
              </a:rPr>
              <a:t>Verbal protests within 30 minutes of confirmation of infraction (when you approve the disqualification by initialing the DQ slip).</a:t>
            </a:r>
          </a:p>
          <a:p>
            <a:pPr>
              <a:lnSpc>
                <a:spcPct val="90000"/>
              </a:lnSpc>
              <a:spcAft>
                <a:spcPct val="20000"/>
              </a:spcAft>
              <a:buFont typeface="Wingdings" pitchFamily="2" charset="2"/>
              <a:buChar char="Ø"/>
            </a:pPr>
            <a:r>
              <a:rPr lang="en-US" sz="2100" dirty="0">
                <a:latin typeface="+mj-lt"/>
              </a:rPr>
              <a:t>Hand the races over to the Back-up Ref.</a:t>
            </a:r>
          </a:p>
          <a:p>
            <a:pPr>
              <a:lnSpc>
                <a:spcPct val="90000"/>
              </a:lnSpc>
              <a:spcAft>
                <a:spcPct val="20000"/>
              </a:spcAft>
              <a:buFont typeface="Wingdings" pitchFamily="2" charset="2"/>
              <a:buChar char="Ø"/>
            </a:pPr>
            <a:r>
              <a:rPr lang="en-US" sz="2100" dirty="0">
                <a:latin typeface="+mj-lt"/>
              </a:rPr>
              <a:t>If DQ not upheld (e.g., no signature, wrong wording), write time and details on event sheet and on DQ slip (get DQ slip from Recording Room yourself; don’t ask coach to get it).</a:t>
            </a:r>
          </a:p>
          <a:p>
            <a:pPr>
              <a:lnSpc>
                <a:spcPct val="90000"/>
              </a:lnSpc>
              <a:spcAft>
                <a:spcPct val="20000"/>
              </a:spcAft>
              <a:buFont typeface="Wingdings" pitchFamily="2" charset="2"/>
              <a:buChar char="Ø"/>
            </a:pPr>
            <a:r>
              <a:rPr lang="en-US" sz="2100" dirty="0">
                <a:latin typeface="+mj-lt"/>
              </a:rPr>
              <a:t>If DQ upheld, tell coach they have 30 minutes to file a written protest.</a:t>
            </a:r>
          </a:p>
          <a:p>
            <a:pPr>
              <a:lnSpc>
                <a:spcPct val="90000"/>
              </a:lnSpc>
              <a:spcAft>
                <a:spcPct val="20000"/>
              </a:spcAft>
              <a:buFont typeface="Wingdings" pitchFamily="2" charset="2"/>
              <a:buChar char="Ø"/>
            </a:pPr>
            <a:r>
              <a:rPr lang="en-US" sz="2100" dirty="0">
                <a:latin typeface="+mj-lt"/>
              </a:rPr>
              <a:t>Note time and write it down beside the event &amp; heat on the heat sheet.</a:t>
            </a:r>
          </a:p>
          <a:p>
            <a:pPr>
              <a:lnSpc>
                <a:spcPct val="90000"/>
              </a:lnSpc>
              <a:spcAft>
                <a:spcPct val="20000"/>
              </a:spcAft>
              <a:buFont typeface="Wingdings" pitchFamily="2" charset="2"/>
              <a:buChar char="Ø"/>
            </a:pPr>
            <a:r>
              <a:rPr lang="en-US" sz="2100" dirty="0">
                <a:latin typeface="+mj-lt"/>
              </a:rPr>
              <a:t>If the written protest is received, give to Meet Manager for Jury of Appeal.</a:t>
            </a:r>
          </a:p>
          <a:p>
            <a:pPr>
              <a:lnSpc>
                <a:spcPct val="90000"/>
              </a:lnSpc>
              <a:spcAft>
                <a:spcPts val="600"/>
              </a:spcAft>
              <a:buFont typeface="Wingdings" pitchFamily="2" charset="2"/>
              <a:buChar char="Ø"/>
            </a:pPr>
            <a:endParaRPr lang="en-US" sz="2100" dirty="0"/>
          </a:p>
        </p:txBody>
      </p:sp>
      <p:sp>
        <p:nvSpPr>
          <p:cNvPr id="204802" name="Rectangle 2"/>
          <p:cNvSpPr>
            <a:spLocks noGrp="1" noChangeArrowheads="1"/>
          </p:cNvSpPr>
          <p:nvPr>
            <p:ph type="title"/>
          </p:nvPr>
        </p:nvSpPr>
        <p:spPr/>
        <p:txBody>
          <a:bodyPr>
            <a:normAutofit/>
          </a:bodyPr>
          <a:lstStyle/>
          <a:p>
            <a:r>
              <a:rPr lang="en-CA" sz="3500" dirty="0"/>
              <a:t>Session Referee Duties</a:t>
            </a:r>
            <a:endParaRPr lang="en-US" sz="3500" dirty="0">
              <a:latin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03" name="Rectangle 3"/>
          <p:cNvSpPr>
            <a:spLocks noGrp="1" noChangeArrowheads="1"/>
          </p:cNvSpPr>
          <p:nvPr>
            <p:ph idx="1"/>
          </p:nvPr>
        </p:nvSpPr>
        <p:spPr/>
        <p:txBody>
          <a:bodyPr>
            <a:normAutofit/>
          </a:bodyPr>
          <a:lstStyle/>
          <a:p>
            <a:pPr>
              <a:lnSpc>
                <a:spcPct val="90000"/>
              </a:lnSpc>
              <a:spcAft>
                <a:spcPts val="600"/>
              </a:spcAft>
            </a:pPr>
            <a:r>
              <a:rPr lang="en-US" sz="2100" dirty="0">
                <a:latin typeface="+mj-lt"/>
              </a:rPr>
              <a:t>The Back-Up Referee shall be responsible for any authority as delegated by the Session or Meet Referee, including:</a:t>
            </a:r>
            <a:endParaRPr lang="en-US" sz="2100" u="sng" dirty="0">
              <a:latin typeface="+mj-lt"/>
            </a:endParaRPr>
          </a:p>
          <a:p>
            <a:pPr marL="109728" indent="0">
              <a:lnSpc>
                <a:spcPct val="90000"/>
              </a:lnSpc>
              <a:spcAft>
                <a:spcPts val="600"/>
              </a:spcAft>
              <a:buNone/>
            </a:pPr>
            <a:endParaRPr lang="en-US" sz="2100" u="sng" dirty="0">
              <a:latin typeface="+mj-lt"/>
            </a:endParaRPr>
          </a:p>
          <a:p>
            <a:pPr lvl="1">
              <a:lnSpc>
                <a:spcPct val="90000"/>
              </a:lnSpc>
              <a:spcAft>
                <a:spcPct val="20000"/>
              </a:spcAft>
            </a:pPr>
            <a:r>
              <a:rPr lang="en-US" sz="1900" dirty="0">
                <a:latin typeface="+mj-lt"/>
              </a:rPr>
              <a:t>Turn judge for 100m/200m events (e.g., middle lanes with Starter and Referee on either side – Referee needs to specify who takes what lanes ahead of time).</a:t>
            </a:r>
          </a:p>
          <a:p>
            <a:pPr lvl="1">
              <a:lnSpc>
                <a:spcPct val="90000"/>
              </a:lnSpc>
              <a:spcAft>
                <a:spcPct val="20000"/>
              </a:spcAft>
            </a:pPr>
            <a:r>
              <a:rPr lang="en-US" sz="1900" dirty="0">
                <a:latin typeface="+mj-lt"/>
              </a:rPr>
              <a:t>Judge for relay takeovers (touch must occur before feet leave the start).</a:t>
            </a:r>
          </a:p>
          <a:p>
            <a:pPr lvl="1">
              <a:lnSpc>
                <a:spcPct val="90000"/>
              </a:lnSpc>
              <a:spcAft>
                <a:spcPct val="20000"/>
              </a:spcAft>
            </a:pPr>
            <a:r>
              <a:rPr lang="en-US" sz="1900" dirty="0">
                <a:latin typeface="+mj-lt"/>
              </a:rPr>
              <a:t>Stroke or turn judge when necessary (e.g., when stroke judge doing a DQ; more than one turn judge doing a DQ).</a:t>
            </a:r>
          </a:p>
          <a:p>
            <a:pPr lvl="1">
              <a:lnSpc>
                <a:spcPct val="90000"/>
              </a:lnSpc>
              <a:spcAft>
                <a:spcPct val="20000"/>
              </a:spcAft>
            </a:pPr>
            <a:r>
              <a:rPr lang="en-US" sz="1900" dirty="0">
                <a:latin typeface="+mj-lt"/>
              </a:rPr>
              <a:t>Take over for Starter or Session Referee when they need to write up a DQ or deal with a situation.</a:t>
            </a:r>
          </a:p>
          <a:p>
            <a:pPr lvl="1">
              <a:lnSpc>
                <a:spcPct val="90000"/>
              </a:lnSpc>
              <a:spcAft>
                <a:spcPct val="20000"/>
              </a:spcAft>
            </a:pPr>
            <a:r>
              <a:rPr lang="en-US" sz="1900" dirty="0">
                <a:latin typeface="+mj-lt"/>
              </a:rPr>
              <a:t>Act as Session Referee while the latter handles a protest.</a:t>
            </a:r>
          </a:p>
          <a:p>
            <a:pPr>
              <a:lnSpc>
                <a:spcPct val="90000"/>
              </a:lnSpc>
              <a:spcAft>
                <a:spcPts val="600"/>
              </a:spcAft>
              <a:buFont typeface="Wingdings" pitchFamily="2" charset="2"/>
              <a:buChar char="Ø"/>
            </a:pPr>
            <a:endParaRPr lang="en-US" sz="2100" dirty="0"/>
          </a:p>
        </p:txBody>
      </p:sp>
      <p:sp>
        <p:nvSpPr>
          <p:cNvPr id="204802" name="Rectangle 2"/>
          <p:cNvSpPr>
            <a:spLocks noGrp="1" noChangeArrowheads="1"/>
          </p:cNvSpPr>
          <p:nvPr>
            <p:ph type="title"/>
          </p:nvPr>
        </p:nvSpPr>
        <p:spPr/>
        <p:txBody>
          <a:bodyPr>
            <a:normAutofit/>
          </a:bodyPr>
          <a:lstStyle/>
          <a:p>
            <a:r>
              <a:rPr lang="en-CA" sz="3500" dirty="0"/>
              <a:t>Back-Up Referee</a:t>
            </a:r>
            <a:endParaRPr lang="en-US" sz="3500" dirty="0">
              <a:latin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CA" dirty="0"/>
          </a:p>
        </p:txBody>
      </p:sp>
      <p:sp>
        <p:nvSpPr>
          <p:cNvPr id="3" name="Title 2"/>
          <p:cNvSpPr>
            <a:spLocks noGrp="1"/>
          </p:cNvSpPr>
          <p:nvPr>
            <p:ph type="title"/>
          </p:nvPr>
        </p:nvSpPr>
        <p:spPr/>
        <p:txBody>
          <a:bodyPr/>
          <a:lstStyle/>
          <a:p>
            <a:r>
              <a:rPr lang="en-CA" dirty="0"/>
              <a:t>Starter...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Aft>
                <a:spcPts val="600"/>
              </a:spcAft>
              <a:buFont typeface="Monotype Sorts" pitchFamily="-12" charset="2"/>
              <a:buNone/>
            </a:pPr>
            <a:r>
              <a:rPr lang="en-US" sz="2100" b="1" dirty="0"/>
              <a:t>Before the race:</a:t>
            </a:r>
          </a:p>
          <a:p>
            <a:pPr>
              <a:spcAft>
                <a:spcPts val="600"/>
              </a:spcAft>
              <a:buFont typeface="Wingdings" pitchFamily="2" charset="2"/>
              <a:buChar char="Ø"/>
            </a:pPr>
            <a:r>
              <a:rPr lang="en-US" sz="2100" dirty="0"/>
              <a:t>Check your equipment.</a:t>
            </a:r>
          </a:p>
          <a:p>
            <a:pPr>
              <a:spcAft>
                <a:spcPts val="600"/>
              </a:spcAft>
              <a:buFont typeface="Wingdings" pitchFamily="2" charset="2"/>
              <a:buChar char="Ø"/>
            </a:pPr>
            <a:r>
              <a:rPr lang="en-US" sz="2100" dirty="0"/>
              <a:t>Ensure you know how to operate the equipment.</a:t>
            </a:r>
          </a:p>
          <a:p>
            <a:pPr>
              <a:spcAft>
                <a:spcPts val="600"/>
              </a:spcAft>
              <a:buFont typeface="Wingdings" pitchFamily="2" charset="2"/>
              <a:buChar char="Ø"/>
            </a:pPr>
            <a:r>
              <a:rPr lang="en-US" sz="2100" dirty="0"/>
              <a:t>If starting in morning or after a break, do a time/ volume check with the timers a few minutes before the allotted start – do not worry if all timers are not there, this will get them there. (Always ensure electronics is ready for this test!)</a:t>
            </a:r>
          </a:p>
          <a:p>
            <a:pPr>
              <a:spcAft>
                <a:spcPts val="600"/>
              </a:spcAft>
              <a:buFont typeface="Wingdings" pitchFamily="2" charset="2"/>
              <a:buChar char="Ø"/>
            </a:pPr>
            <a:r>
              <a:rPr lang="en-US" sz="2100" dirty="0"/>
              <a:t>Ensure you and the Session Referee are clear what authority they are giving you and which lanes each of you are covering (start, turns, takeovers).</a:t>
            </a:r>
            <a:endParaRPr lang="en-US" sz="2100" b="1" i="1" u="sng" dirty="0">
              <a:solidFill>
                <a:srgbClr val="FF0000"/>
              </a:solidFill>
            </a:endParaRPr>
          </a:p>
          <a:p>
            <a:pPr>
              <a:buNone/>
            </a:pPr>
            <a:endParaRPr lang="en-CA" dirty="0"/>
          </a:p>
        </p:txBody>
      </p:sp>
      <p:sp>
        <p:nvSpPr>
          <p:cNvPr id="4" name="Title 3"/>
          <p:cNvSpPr>
            <a:spLocks noGrp="1"/>
          </p:cNvSpPr>
          <p:nvPr>
            <p:ph type="title"/>
          </p:nvPr>
        </p:nvSpPr>
        <p:spPr/>
        <p:txBody>
          <a:bodyPr/>
          <a:lstStyle/>
          <a:p>
            <a:r>
              <a:rPr lang="en-CA" dirty="0"/>
              <a:t>Starter Duties</a:t>
            </a:r>
          </a:p>
        </p:txBody>
      </p:sp>
      <p:sp>
        <p:nvSpPr>
          <p:cNvPr id="5" name="Footer Placeholder 4"/>
          <p:cNvSpPr txBox="1">
            <a:spLocks/>
          </p:cNvSpPr>
          <p:nvPr/>
        </p:nvSpPr>
        <p:spPr>
          <a:xfrm>
            <a:off x="4644008" y="6381328"/>
            <a:ext cx="4174977" cy="365125"/>
          </a:xfrm>
          <a:prstGeom prst="rect">
            <a:avLst/>
          </a:prstGeom>
        </p:spPr>
        <p:txBody>
          <a:bodyPr vert="horz"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50" b="0" i="0" u="none" strike="noStrike" kern="1200" cap="none" spc="0" normalizeH="0" baseline="0" noProof="0" dirty="0">
                <a:ln>
                  <a:noFill/>
                </a:ln>
                <a:solidFill>
                  <a:schemeClr val="tx1"/>
                </a:solidFill>
                <a:effectLst/>
                <a:uLnTx/>
                <a:uFillTx/>
                <a:latin typeface="+mn-lt"/>
                <a:ea typeface="+mn-ea"/>
                <a:cs typeface="+mn-cs"/>
              </a:rPr>
              <a:t>Approved by the BCSSA Rules &amp; Regulations Committee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214891" y="1417638"/>
            <a:ext cx="8229600" cy="4525963"/>
          </a:xfrm>
        </p:spPr>
        <p:txBody>
          <a:bodyPr>
            <a:normAutofit fontScale="77500" lnSpcReduction="20000"/>
          </a:bodyPr>
          <a:lstStyle/>
          <a:p>
            <a:pPr>
              <a:buFont typeface="Wingdings" pitchFamily="2" charset="2"/>
              <a:buChar char="Ø"/>
            </a:pPr>
            <a:r>
              <a:rPr lang="en-CA" dirty="0"/>
              <a:t>Level 1 – Junior Pin </a:t>
            </a:r>
            <a:r>
              <a:rPr lang="en-CA" dirty="0">
                <a:solidFill>
                  <a:srgbClr val="00B050"/>
                </a:solidFill>
              </a:rPr>
              <a:t>(Green)</a:t>
            </a:r>
          </a:p>
          <a:p>
            <a:pPr lvl="2">
              <a:buFontTx/>
              <a:buChar char="-"/>
            </a:pPr>
            <a:r>
              <a:rPr lang="en-CA" dirty="0"/>
              <a:t>Lane Timer &amp; Lane Recorder, Marshal &amp; Understanding of Stroke and Turn</a:t>
            </a:r>
          </a:p>
          <a:p>
            <a:pPr lvl="2">
              <a:buNone/>
            </a:pPr>
            <a:endParaRPr lang="en-CA" sz="1100" dirty="0"/>
          </a:p>
          <a:p>
            <a:pPr>
              <a:buFont typeface="Wingdings" pitchFamily="2" charset="2"/>
              <a:buChar char="Ø"/>
            </a:pPr>
            <a:r>
              <a:rPr lang="en-CA" dirty="0"/>
              <a:t>Level 2 – Intermediate Pin </a:t>
            </a:r>
            <a:r>
              <a:rPr lang="en-CA" dirty="0">
                <a:solidFill>
                  <a:srgbClr val="FF0000"/>
                </a:solidFill>
              </a:rPr>
              <a:t>(Red)</a:t>
            </a:r>
          </a:p>
          <a:p>
            <a:pPr lvl="2">
              <a:buFontTx/>
              <a:buChar char="-"/>
            </a:pPr>
            <a:r>
              <a:rPr lang="en-CA" dirty="0"/>
              <a:t>S&amp;T, Recording Office, 2 of the following: Head Timer, Clerk of  the Course or Electronics</a:t>
            </a:r>
          </a:p>
          <a:p>
            <a:pPr lvl="2">
              <a:buNone/>
            </a:pPr>
            <a:endParaRPr lang="en-CA" sz="1100" dirty="0"/>
          </a:p>
          <a:p>
            <a:pPr lvl="2">
              <a:buNone/>
            </a:pPr>
            <a:endParaRPr lang="en-CA" sz="1100" dirty="0"/>
          </a:p>
          <a:p>
            <a:pPr>
              <a:buFont typeface="Wingdings" pitchFamily="2" charset="2"/>
              <a:buChar char="Ø"/>
            </a:pPr>
            <a:r>
              <a:rPr lang="en-CA" dirty="0"/>
              <a:t>Level 3 – Senior Pin </a:t>
            </a:r>
            <a:r>
              <a:rPr lang="en-CA" dirty="0">
                <a:solidFill>
                  <a:srgbClr val="00B0F0"/>
                </a:solidFill>
              </a:rPr>
              <a:t>(Light Blue)</a:t>
            </a:r>
          </a:p>
          <a:p>
            <a:pPr lvl="2">
              <a:buFontTx/>
              <a:buChar char="-"/>
            </a:pPr>
            <a:r>
              <a:rPr lang="en-CA" dirty="0"/>
              <a:t>All Level 2 plus Starter, Referee, Meet Manager, DDO and CMR</a:t>
            </a:r>
          </a:p>
          <a:p>
            <a:pPr lvl="2">
              <a:buNone/>
            </a:pPr>
            <a:endParaRPr lang="en-CA" sz="1100" dirty="0"/>
          </a:p>
          <a:p>
            <a:pPr>
              <a:buFont typeface="Wingdings" pitchFamily="2" charset="2"/>
              <a:buChar char="Ø"/>
            </a:pPr>
            <a:r>
              <a:rPr lang="en-CA" dirty="0"/>
              <a:t>Level 4 – Master Pin </a:t>
            </a:r>
            <a:r>
              <a:rPr lang="en-CA" dirty="0">
                <a:solidFill>
                  <a:schemeClr val="accent1">
                    <a:lumMod val="75000"/>
                  </a:schemeClr>
                </a:solidFill>
              </a:rPr>
              <a:t>(Navy Blue)</a:t>
            </a:r>
          </a:p>
          <a:p>
            <a:pPr lvl="2">
              <a:buFontTx/>
              <a:buChar char="-"/>
            </a:pPr>
            <a:r>
              <a:rPr lang="en-CA" dirty="0"/>
              <a:t>Evaluated by the Provincial Dir. Of Officials &amp; Written Exam</a:t>
            </a:r>
          </a:p>
          <a:p>
            <a:pPr lvl="2">
              <a:buFontTx/>
              <a:buChar char="-"/>
            </a:pPr>
            <a:endParaRPr lang="en-CA" dirty="0"/>
          </a:p>
          <a:p>
            <a:pPr>
              <a:buFont typeface="Wingdings" pitchFamily="2" charset="2"/>
              <a:buChar char="Ø"/>
            </a:pPr>
            <a:r>
              <a:rPr lang="en-CA" dirty="0"/>
              <a:t>Specialist Pin </a:t>
            </a:r>
            <a:r>
              <a:rPr lang="en-CA" dirty="0">
                <a:solidFill>
                  <a:srgbClr val="FFC000"/>
                </a:solidFill>
              </a:rPr>
              <a:t>(Orange)</a:t>
            </a:r>
          </a:p>
          <a:p>
            <a:pPr lvl="2">
              <a:buFontTx/>
              <a:buChar char="-"/>
            </a:pPr>
            <a:r>
              <a:rPr lang="en-CA" dirty="0"/>
              <a:t>Any of: Clerk of the Course, Hy-Tek, Meet Manager, </a:t>
            </a:r>
            <a:br>
              <a:rPr lang="en-CA" dirty="0"/>
            </a:br>
            <a:r>
              <a:rPr lang="en-CA" dirty="0"/>
              <a:t>Chief Meet Recorder or Electronics</a:t>
            </a:r>
          </a:p>
          <a:p>
            <a:pPr>
              <a:buFontTx/>
              <a:buChar char="-"/>
            </a:pPr>
            <a:endParaRPr lang="en-CA" dirty="0"/>
          </a:p>
        </p:txBody>
      </p:sp>
      <p:sp>
        <p:nvSpPr>
          <p:cNvPr id="48130" name="Rectangle 2"/>
          <p:cNvSpPr>
            <a:spLocks noGrp="1" noChangeArrowheads="1"/>
          </p:cNvSpPr>
          <p:nvPr>
            <p:ph type="title"/>
          </p:nvPr>
        </p:nvSpPr>
        <p:spPr/>
        <p:txBody>
          <a:bodyPr/>
          <a:lstStyle/>
          <a:p>
            <a:r>
              <a:rPr lang="en-CA" dirty="0"/>
              <a:t>BCSSA Official’s Certification</a:t>
            </a:r>
            <a:endParaRPr lang="en-US" dirty="0">
              <a:latin typeface="Arial" charset="0"/>
            </a:endParaRPr>
          </a:p>
        </p:txBody>
      </p:sp>
      <p:pic>
        <p:nvPicPr>
          <p:cNvPr id="6" name="Picture 2" descr="http://bcsummerswimming.com/images/Junior.jpg"/>
          <p:cNvPicPr>
            <a:picLocks noChangeAspect="1" noChangeArrowheads="1"/>
          </p:cNvPicPr>
          <p:nvPr/>
        </p:nvPicPr>
        <p:blipFill>
          <a:blip r:embed="rId3" cstate="print"/>
          <a:srcRect/>
          <a:stretch>
            <a:fillRect/>
          </a:stretch>
        </p:blipFill>
        <p:spPr bwMode="auto">
          <a:xfrm>
            <a:off x="8444491" y="1426144"/>
            <a:ext cx="393202" cy="720080"/>
          </a:xfrm>
          <a:prstGeom prst="rect">
            <a:avLst/>
          </a:prstGeom>
          <a:noFill/>
        </p:spPr>
      </p:pic>
      <p:pic>
        <p:nvPicPr>
          <p:cNvPr id="7" name="Picture 4" descr="http://bcsummerswimming.com/images/Intermediate.jpg"/>
          <p:cNvPicPr>
            <a:picLocks noChangeAspect="1" noChangeArrowheads="1"/>
          </p:cNvPicPr>
          <p:nvPr/>
        </p:nvPicPr>
        <p:blipFill>
          <a:blip r:embed="rId4" cstate="print"/>
          <a:srcRect/>
          <a:stretch>
            <a:fillRect/>
          </a:stretch>
        </p:blipFill>
        <p:spPr bwMode="auto">
          <a:xfrm>
            <a:off x="8451962" y="2428761"/>
            <a:ext cx="432048" cy="727266"/>
          </a:xfrm>
          <a:prstGeom prst="rect">
            <a:avLst/>
          </a:prstGeom>
          <a:noFill/>
        </p:spPr>
      </p:pic>
      <p:pic>
        <p:nvPicPr>
          <p:cNvPr id="8" name="Picture 6" descr="http://bcsummerswimming.com/images/Specialist.jpg"/>
          <p:cNvPicPr>
            <a:picLocks noChangeAspect="1" noChangeArrowheads="1"/>
          </p:cNvPicPr>
          <p:nvPr/>
        </p:nvPicPr>
        <p:blipFill>
          <a:blip r:embed="rId5" cstate="print"/>
          <a:srcRect/>
          <a:stretch>
            <a:fillRect/>
          </a:stretch>
        </p:blipFill>
        <p:spPr bwMode="auto">
          <a:xfrm>
            <a:off x="8370249" y="5070261"/>
            <a:ext cx="432048" cy="723190"/>
          </a:xfrm>
          <a:prstGeom prst="rect">
            <a:avLst/>
          </a:prstGeom>
          <a:noFill/>
        </p:spPr>
      </p:pic>
      <p:pic>
        <p:nvPicPr>
          <p:cNvPr id="9" name="Picture 8" descr="http://bcsummerswimming.com/images/Senior.jpg"/>
          <p:cNvPicPr>
            <a:picLocks noChangeAspect="1" noChangeArrowheads="1"/>
          </p:cNvPicPr>
          <p:nvPr/>
        </p:nvPicPr>
        <p:blipFill>
          <a:blip r:embed="rId6" cstate="print"/>
          <a:srcRect/>
          <a:stretch>
            <a:fillRect/>
          </a:stretch>
        </p:blipFill>
        <p:spPr bwMode="auto">
          <a:xfrm>
            <a:off x="8396181" y="3305930"/>
            <a:ext cx="487829" cy="792088"/>
          </a:xfrm>
          <a:prstGeom prst="rect">
            <a:avLst/>
          </a:prstGeom>
          <a:noFill/>
        </p:spPr>
      </p:pic>
      <p:pic>
        <p:nvPicPr>
          <p:cNvPr id="10" name="Picture 10" descr="http://bcsummerswimming.com/images/Master.jpg"/>
          <p:cNvPicPr>
            <a:picLocks noChangeAspect="1" noChangeArrowheads="1"/>
          </p:cNvPicPr>
          <p:nvPr/>
        </p:nvPicPr>
        <p:blipFill>
          <a:blip r:embed="rId7" cstate="print"/>
          <a:srcRect/>
          <a:stretch>
            <a:fillRect/>
          </a:stretch>
        </p:blipFill>
        <p:spPr bwMode="auto">
          <a:xfrm>
            <a:off x="8379213" y="4228721"/>
            <a:ext cx="519997" cy="792088"/>
          </a:xfrm>
          <a:prstGeom prst="rect">
            <a:avLst/>
          </a:prstGeom>
          <a:noFill/>
        </p:spPr>
      </p:pic>
      <p:sp>
        <p:nvSpPr>
          <p:cNvPr id="11" name="Footer Placeholder 4"/>
          <p:cNvSpPr txBox="1">
            <a:spLocks/>
          </p:cNvSpPr>
          <p:nvPr/>
        </p:nvSpPr>
        <p:spPr>
          <a:xfrm>
            <a:off x="4644008" y="6381328"/>
            <a:ext cx="4174977" cy="365125"/>
          </a:xfrm>
          <a:prstGeom prst="rect">
            <a:avLst/>
          </a:prstGeom>
        </p:spPr>
        <p:txBody>
          <a:bodyPr vert="horz"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50" b="0" i="0" u="none" strike="noStrike" kern="1200" cap="none" spc="0" normalizeH="0" baseline="0" noProof="0" dirty="0">
                <a:ln>
                  <a:noFill/>
                </a:ln>
                <a:solidFill>
                  <a:schemeClr val="tx1"/>
                </a:solidFill>
                <a:effectLst/>
                <a:uLnTx/>
                <a:uFillTx/>
                <a:latin typeface="+mn-lt"/>
                <a:ea typeface="+mn-ea"/>
                <a:cs typeface="+mn-cs"/>
              </a:rPr>
              <a:t>Approved by the BCSSA Rules &amp; Regulations Committee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3770"/>
            <a:ext cx="8229600" cy="4961614"/>
          </a:xfrm>
        </p:spPr>
        <p:txBody>
          <a:bodyPr>
            <a:normAutofit fontScale="77500" lnSpcReduction="20000"/>
          </a:bodyPr>
          <a:lstStyle/>
          <a:p>
            <a:pPr>
              <a:lnSpc>
                <a:spcPct val="110000"/>
              </a:lnSpc>
              <a:spcAft>
                <a:spcPts val="600"/>
              </a:spcAft>
              <a:buFont typeface="Monotype Sorts" pitchFamily="-12" charset="2"/>
              <a:buNone/>
            </a:pPr>
            <a:r>
              <a:rPr lang="en-US" b="1" dirty="0">
                <a:latin typeface="+mj-lt"/>
              </a:rPr>
              <a:t>Starting the race:</a:t>
            </a:r>
          </a:p>
          <a:p>
            <a:pPr>
              <a:lnSpc>
                <a:spcPct val="110000"/>
              </a:lnSpc>
              <a:spcAft>
                <a:spcPts val="600"/>
              </a:spcAft>
              <a:buFont typeface="Wingdings" pitchFamily="2" charset="2"/>
              <a:buChar char="Ø"/>
            </a:pPr>
            <a:r>
              <a:rPr lang="en-US" dirty="0">
                <a:latin typeface="+mj-lt"/>
              </a:rPr>
              <a:t>On second whistle, Session Referee hands over to Starter.</a:t>
            </a:r>
          </a:p>
          <a:p>
            <a:pPr>
              <a:lnSpc>
                <a:spcPct val="110000"/>
              </a:lnSpc>
              <a:spcAft>
                <a:spcPts val="600"/>
              </a:spcAft>
              <a:buFont typeface="Wingdings" pitchFamily="2" charset="2"/>
              <a:buChar char="Ø"/>
            </a:pPr>
            <a:r>
              <a:rPr lang="en-CA" dirty="0"/>
              <a:t>Request quiet prior to each Start if necessary (request swimmers to step down from the blocks if required).</a:t>
            </a:r>
          </a:p>
          <a:p>
            <a:pPr>
              <a:lnSpc>
                <a:spcPct val="110000"/>
              </a:lnSpc>
              <a:spcAft>
                <a:spcPts val="600"/>
              </a:spcAft>
              <a:buFont typeface="Wingdings" pitchFamily="2" charset="2"/>
              <a:buChar char="Ø"/>
            </a:pPr>
            <a:r>
              <a:rPr lang="en-US" dirty="0">
                <a:latin typeface="+mj-lt"/>
              </a:rPr>
              <a:t>When Starter feels swimmers are ready and/or after correcting them (e.g., backstroke start toes not curled over the gutter – </a:t>
            </a:r>
            <a:r>
              <a:rPr lang="en-US" b="1" u="sng" dirty="0">
                <a:solidFill>
                  <a:schemeClr val="accent1"/>
                </a:solidFill>
                <a:latin typeface="+mj-lt"/>
              </a:rPr>
              <a:t>toes above water line is legal</a:t>
            </a:r>
            <a:r>
              <a:rPr lang="en-US" dirty="0">
                <a:latin typeface="+mj-lt"/>
              </a:rPr>
              <a:t>; at least one foot to front of blocks), Starter says “Take your marks”.</a:t>
            </a:r>
          </a:p>
          <a:p>
            <a:pPr>
              <a:lnSpc>
                <a:spcPct val="110000"/>
              </a:lnSpc>
              <a:spcAft>
                <a:spcPts val="600"/>
              </a:spcAft>
              <a:buFont typeface="Wingdings" pitchFamily="2" charset="2"/>
              <a:buChar char="Ø"/>
            </a:pPr>
            <a:r>
              <a:rPr lang="en-US" dirty="0">
                <a:latin typeface="+mj-lt"/>
              </a:rPr>
              <a:t>Swimmers can hold blocks before “Take your marks”.</a:t>
            </a:r>
          </a:p>
          <a:p>
            <a:pPr>
              <a:lnSpc>
                <a:spcPct val="110000"/>
              </a:lnSpc>
              <a:spcAft>
                <a:spcPts val="600"/>
              </a:spcAft>
              <a:buFont typeface="Wingdings" pitchFamily="2" charset="2"/>
              <a:buChar char="Ø"/>
            </a:pPr>
            <a:r>
              <a:rPr lang="en-US" dirty="0">
                <a:latin typeface="+mj-lt"/>
              </a:rPr>
              <a:t>Starter starts the race.</a:t>
            </a:r>
          </a:p>
          <a:p>
            <a:pPr algn="ctr">
              <a:lnSpc>
                <a:spcPct val="110000"/>
              </a:lnSpc>
              <a:spcAft>
                <a:spcPts val="600"/>
              </a:spcAft>
              <a:buFont typeface="Monotype Sorts" pitchFamily="-12" charset="2"/>
              <a:buNone/>
            </a:pPr>
            <a:r>
              <a:rPr lang="en-US" sz="2500" b="1" i="1" u="sng" dirty="0">
                <a:solidFill>
                  <a:srgbClr val="FF0000"/>
                </a:solidFill>
                <a:latin typeface="+mj-lt"/>
              </a:rPr>
              <a:t>Remind timers if events change </a:t>
            </a:r>
          </a:p>
          <a:p>
            <a:pPr algn="ctr">
              <a:lnSpc>
                <a:spcPct val="110000"/>
              </a:lnSpc>
              <a:spcAft>
                <a:spcPts val="600"/>
              </a:spcAft>
              <a:buFont typeface="Monotype Sorts" pitchFamily="-12" charset="2"/>
              <a:buNone/>
            </a:pPr>
            <a:r>
              <a:rPr lang="en-US" sz="2500" b="1" i="1" u="sng" dirty="0">
                <a:solidFill>
                  <a:srgbClr val="FF0000"/>
                </a:solidFill>
                <a:latin typeface="+mj-lt"/>
              </a:rPr>
              <a:t>(e.g., from 50 to 100m)</a:t>
            </a:r>
          </a:p>
          <a:p>
            <a:pPr>
              <a:buNone/>
            </a:pPr>
            <a:endParaRPr lang="en-CA" dirty="0"/>
          </a:p>
        </p:txBody>
      </p:sp>
      <p:sp>
        <p:nvSpPr>
          <p:cNvPr id="4" name="Title 3"/>
          <p:cNvSpPr>
            <a:spLocks noGrp="1"/>
          </p:cNvSpPr>
          <p:nvPr>
            <p:ph type="title"/>
          </p:nvPr>
        </p:nvSpPr>
        <p:spPr/>
        <p:txBody>
          <a:bodyPr/>
          <a:lstStyle/>
          <a:p>
            <a:r>
              <a:rPr lang="en-CA" dirty="0"/>
              <a:t>Starter Duties</a:t>
            </a:r>
          </a:p>
        </p:txBody>
      </p:sp>
      <p:sp>
        <p:nvSpPr>
          <p:cNvPr id="5" name="Footer Placeholder 4"/>
          <p:cNvSpPr txBox="1">
            <a:spLocks/>
          </p:cNvSpPr>
          <p:nvPr/>
        </p:nvSpPr>
        <p:spPr>
          <a:xfrm>
            <a:off x="4644008" y="6381328"/>
            <a:ext cx="4174977" cy="365125"/>
          </a:xfrm>
          <a:prstGeom prst="rect">
            <a:avLst/>
          </a:prstGeom>
        </p:spPr>
        <p:txBody>
          <a:bodyPr vert="horz"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50" b="0" i="0" u="none" strike="noStrike" kern="1200" cap="none" spc="0" normalizeH="0" baseline="0" noProof="0" dirty="0">
                <a:ln>
                  <a:noFill/>
                </a:ln>
                <a:solidFill>
                  <a:schemeClr val="tx1"/>
                </a:solidFill>
                <a:effectLst/>
                <a:uLnTx/>
                <a:uFillTx/>
                <a:latin typeface="+mn-lt"/>
                <a:ea typeface="+mn-ea"/>
                <a:cs typeface="+mn-cs"/>
              </a:rPr>
              <a:t>Approved by the BCSSA Rules &amp; Regulations Committee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600"/>
              </a:spcAft>
              <a:buFont typeface="Monotype Sorts" pitchFamily="-12" charset="2"/>
              <a:buNone/>
            </a:pPr>
            <a:r>
              <a:rPr lang="en-US" sz="2100" b="1" dirty="0">
                <a:latin typeface="+mj-lt"/>
              </a:rPr>
              <a:t>Starting the race:</a:t>
            </a:r>
          </a:p>
          <a:p>
            <a:pPr>
              <a:spcAft>
                <a:spcPts val="600"/>
              </a:spcAft>
              <a:buFont typeface="Wingdings" pitchFamily="2" charset="2"/>
              <a:buChar char="Ø"/>
            </a:pPr>
            <a:r>
              <a:rPr lang="en-US" sz="2100" dirty="0">
                <a:latin typeface="+mj-lt"/>
              </a:rPr>
              <a:t>Cadence and normal tone of voice is critical.</a:t>
            </a:r>
          </a:p>
          <a:p>
            <a:pPr>
              <a:spcAft>
                <a:spcPts val="600"/>
              </a:spcAft>
              <a:buFont typeface="Wingdings" pitchFamily="2" charset="2"/>
              <a:buChar char="Ø"/>
            </a:pPr>
            <a:endParaRPr lang="en-US" sz="2100" dirty="0">
              <a:latin typeface="+mj-lt"/>
            </a:endParaRPr>
          </a:p>
          <a:p>
            <a:pPr>
              <a:spcAft>
                <a:spcPts val="600"/>
              </a:spcAft>
              <a:buFont typeface="Wingdings" pitchFamily="2" charset="2"/>
              <a:buChar char="Ø"/>
            </a:pPr>
            <a:r>
              <a:rPr lang="en-US" sz="2100" dirty="0">
                <a:latin typeface="+mj-lt"/>
              </a:rPr>
              <a:t>Disqualify any swimmer starting before the starting signal has been given.</a:t>
            </a:r>
          </a:p>
          <a:p>
            <a:pPr lvl="1">
              <a:spcAft>
                <a:spcPts val="600"/>
              </a:spcAft>
              <a:buFont typeface="Wingdings" pitchFamily="2" charset="2"/>
              <a:buChar char="Ø"/>
            </a:pPr>
            <a:endParaRPr lang="en-US" sz="1700" b="1" i="1" dirty="0">
              <a:latin typeface="+mj-lt"/>
            </a:endParaRPr>
          </a:p>
          <a:p>
            <a:pPr>
              <a:spcAft>
                <a:spcPts val="600"/>
              </a:spcAft>
              <a:buFont typeface="Wingdings" pitchFamily="2" charset="2"/>
              <a:buChar char="Ø"/>
            </a:pPr>
            <a:r>
              <a:rPr lang="en-US" sz="2100" dirty="0">
                <a:latin typeface="+mj-lt"/>
              </a:rPr>
              <a:t>A disqualification is also possible for delay of race start or meet progress. </a:t>
            </a:r>
            <a:endParaRPr lang="en-CA" dirty="0"/>
          </a:p>
        </p:txBody>
      </p:sp>
      <p:sp>
        <p:nvSpPr>
          <p:cNvPr id="4" name="Title 3"/>
          <p:cNvSpPr>
            <a:spLocks noGrp="1"/>
          </p:cNvSpPr>
          <p:nvPr>
            <p:ph type="title"/>
          </p:nvPr>
        </p:nvSpPr>
        <p:spPr/>
        <p:txBody>
          <a:bodyPr/>
          <a:lstStyle/>
          <a:p>
            <a:r>
              <a:rPr lang="en-CA" dirty="0"/>
              <a:t>Starter Duties</a:t>
            </a:r>
          </a:p>
        </p:txBody>
      </p:sp>
      <p:sp>
        <p:nvSpPr>
          <p:cNvPr id="5" name="Footer Placeholder 4"/>
          <p:cNvSpPr txBox="1">
            <a:spLocks/>
          </p:cNvSpPr>
          <p:nvPr/>
        </p:nvSpPr>
        <p:spPr>
          <a:xfrm>
            <a:off x="4644008" y="6381328"/>
            <a:ext cx="4174977" cy="365125"/>
          </a:xfrm>
          <a:prstGeom prst="rect">
            <a:avLst/>
          </a:prstGeom>
        </p:spPr>
        <p:txBody>
          <a:bodyPr vert="horz"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50" b="0" i="0" u="none" strike="noStrike" kern="1200" cap="none" spc="0" normalizeH="0" baseline="0" noProof="0" dirty="0">
                <a:ln>
                  <a:noFill/>
                </a:ln>
                <a:solidFill>
                  <a:schemeClr val="tx1"/>
                </a:solidFill>
                <a:effectLst/>
                <a:uLnTx/>
                <a:uFillTx/>
                <a:latin typeface="+mn-lt"/>
                <a:ea typeface="+mn-ea"/>
                <a:cs typeface="+mn-cs"/>
              </a:rPr>
              <a:t>Approved by the BCSSA Rules &amp; Regulations Committee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72988"/>
            <a:ext cx="8229600" cy="4876800"/>
          </a:xfrm>
        </p:spPr>
        <p:txBody>
          <a:bodyPr>
            <a:normAutofit lnSpcReduction="10000"/>
          </a:bodyPr>
          <a:lstStyle/>
          <a:p>
            <a:pPr>
              <a:spcAft>
                <a:spcPct val="20000"/>
              </a:spcAft>
              <a:buFont typeface="Wingdings" pitchFamily="2" charset="2"/>
              <a:buChar char="Ø"/>
            </a:pPr>
            <a:r>
              <a:rPr lang="en-US" sz="2100" dirty="0">
                <a:latin typeface="+mj-lt"/>
              </a:rPr>
              <a:t>If offense occurs before “take your marks”, tell the swimmers to relax and correct.</a:t>
            </a:r>
          </a:p>
          <a:p>
            <a:pPr>
              <a:spcAft>
                <a:spcPct val="20000"/>
              </a:spcAft>
              <a:buFont typeface="Wingdings" pitchFamily="2" charset="2"/>
              <a:buChar char="Ø"/>
            </a:pPr>
            <a:endParaRPr lang="en-US" sz="2100" dirty="0">
              <a:latin typeface="+mj-lt"/>
            </a:endParaRPr>
          </a:p>
          <a:p>
            <a:pPr>
              <a:spcAft>
                <a:spcPct val="20000"/>
              </a:spcAft>
              <a:buFont typeface="Wingdings" pitchFamily="2" charset="2"/>
              <a:buChar char="Ø"/>
            </a:pPr>
            <a:r>
              <a:rPr lang="en-US" sz="2100" dirty="0">
                <a:latin typeface="+mj-lt"/>
              </a:rPr>
              <a:t>If offense occurs after “take your marks”, tell the swimmers to relax (if possible), speak to the swimmer (warning), proceed to start, then explain and write up the DQ – </a:t>
            </a:r>
            <a:r>
              <a:rPr lang="en-US" sz="2100" b="1" i="1" u="sng" dirty="0">
                <a:latin typeface="+mj-lt"/>
              </a:rPr>
              <a:t>discretion must be used here for younger swimmers. (remember they came here to swim!)</a:t>
            </a:r>
          </a:p>
          <a:p>
            <a:pPr>
              <a:spcAft>
                <a:spcPct val="20000"/>
              </a:spcAft>
              <a:buFont typeface="Wingdings" pitchFamily="2" charset="2"/>
              <a:buChar char="Ø"/>
            </a:pPr>
            <a:endParaRPr lang="en-US" sz="2100" b="1" i="1" u="sng" dirty="0">
              <a:latin typeface="+mj-lt"/>
            </a:endParaRPr>
          </a:p>
          <a:p>
            <a:pPr>
              <a:spcAft>
                <a:spcPct val="20000"/>
              </a:spcAft>
              <a:buFont typeface="Wingdings" pitchFamily="2" charset="2"/>
              <a:buChar char="Ø"/>
            </a:pPr>
            <a:r>
              <a:rPr lang="en-US" sz="2100" dirty="0">
                <a:latin typeface="+mj-lt"/>
              </a:rPr>
              <a:t>If offense occurs as the race is starting, let the race proceed, then DQ offending swimmer at end.</a:t>
            </a:r>
          </a:p>
          <a:p>
            <a:pPr>
              <a:spcAft>
                <a:spcPct val="20000"/>
              </a:spcAft>
              <a:buFont typeface="Wingdings" pitchFamily="2" charset="2"/>
              <a:buChar char="Ø"/>
            </a:pPr>
            <a:endParaRPr lang="en-US" sz="2100" dirty="0">
              <a:latin typeface="+mj-lt"/>
            </a:endParaRPr>
          </a:p>
          <a:p>
            <a:pPr>
              <a:spcAft>
                <a:spcPct val="20000"/>
              </a:spcAft>
              <a:buFont typeface="Wingdings" pitchFamily="2" charset="2"/>
              <a:buChar char="Ø"/>
            </a:pPr>
            <a:r>
              <a:rPr lang="en-US" sz="2100" dirty="0">
                <a:latin typeface="+mj-lt"/>
              </a:rPr>
              <a:t>The Session Referee may direct you to sound the horn to recall the race</a:t>
            </a:r>
          </a:p>
          <a:p>
            <a:pPr algn="ctr">
              <a:spcAft>
                <a:spcPct val="20000"/>
              </a:spcAft>
              <a:buFont typeface="Monotype Sorts" pitchFamily="-12" charset="2"/>
              <a:buNone/>
            </a:pPr>
            <a:endParaRPr lang="en-US" sz="2100" b="1" i="1" u="sng" dirty="0">
              <a:solidFill>
                <a:srgbClr val="FF0000"/>
              </a:solidFill>
              <a:latin typeface="+mj-lt"/>
            </a:endParaRPr>
          </a:p>
          <a:p>
            <a:pPr>
              <a:buNone/>
            </a:pPr>
            <a:endParaRPr lang="en-CA" sz="2100" dirty="0"/>
          </a:p>
        </p:txBody>
      </p:sp>
      <p:sp>
        <p:nvSpPr>
          <p:cNvPr id="4" name="Title 3"/>
          <p:cNvSpPr>
            <a:spLocks noGrp="1"/>
          </p:cNvSpPr>
          <p:nvPr>
            <p:ph type="title"/>
          </p:nvPr>
        </p:nvSpPr>
        <p:spPr/>
        <p:txBody>
          <a:bodyPr/>
          <a:lstStyle/>
          <a:p>
            <a:r>
              <a:rPr lang="en-CA" dirty="0"/>
              <a:t>False Start Rule</a:t>
            </a:r>
          </a:p>
        </p:txBody>
      </p:sp>
      <p:sp>
        <p:nvSpPr>
          <p:cNvPr id="5" name="Footer Placeholder 4"/>
          <p:cNvSpPr txBox="1">
            <a:spLocks/>
          </p:cNvSpPr>
          <p:nvPr/>
        </p:nvSpPr>
        <p:spPr>
          <a:xfrm>
            <a:off x="4644008" y="6381328"/>
            <a:ext cx="4174977" cy="365125"/>
          </a:xfrm>
          <a:prstGeom prst="rect">
            <a:avLst/>
          </a:prstGeom>
        </p:spPr>
        <p:txBody>
          <a:bodyPr vert="horz"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50" b="0" i="0" u="none" strike="noStrike" kern="1200" cap="none" spc="0" normalizeH="0" baseline="0" noProof="0" dirty="0">
                <a:ln>
                  <a:noFill/>
                </a:ln>
                <a:solidFill>
                  <a:schemeClr val="tx1"/>
                </a:solidFill>
                <a:effectLst/>
                <a:uLnTx/>
                <a:uFillTx/>
                <a:latin typeface="+mn-lt"/>
                <a:ea typeface="+mn-ea"/>
                <a:cs typeface="+mn-cs"/>
              </a:rPr>
              <a:t>Approved by the BCSSA Rules &amp; Regulations Committee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9554"/>
            <a:ext cx="8229600" cy="4877738"/>
          </a:xfrm>
        </p:spPr>
        <p:txBody>
          <a:bodyPr>
            <a:normAutofit/>
          </a:bodyPr>
          <a:lstStyle/>
          <a:p>
            <a:pPr marL="109728" indent="0">
              <a:spcAft>
                <a:spcPct val="20000"/>
              </a:spcAft>
              <a:buNone/>
            </a:pPr>
            <a:endParaRPr lang="en-US" sz="2100" dirty="0">
              <a:latin typeface="+mj-lt"/>
            </a:endParaRPr>
          </a:p>
          <a:p>
            <a:pPr>
              <a:spcAft>
                <a:spcPct val="20000"/>
              </a:spcAft>
              <a:buFont typeface="Wingdings" pitchFamily="2" charset="2"/>
              <a:buChar char="Ø"/>
            </a:pPr>
            <a:r>
              <a:rPr lang="en-US" sz="2100" dirty="0">
                <a:latin typeface="+mj-lt"/>
              </a:rPr>
              <a:t>Write down start times for each event.</a:t>
            </a:r>
          </a:p>
          <a:p>
            <a:pPr>
              <a:spcAft>
                <a:spcPct val="20000"/>
              </a:spcAft>
              <a:buFont typeface="Wingdings" pitchFamily="2" charset="2"/>
              <a:buChar char="Ø"/>
            </a:pPr>
            <a:endParaRPr lang="en-US" sz="2100" dirty="0">
              <a:latin typeface="+mj-lt"/>
            </a:endParaRPr>
          </a:p>
          <a:p>
            <a:pPr>
              <a:spcAft>
                <a:spcPct val="20000"/>
              </a:spcAft>
              <a:buFont typeface="Wingdings" pitchFamily="2" charset="2"/>
              <a:buChar char="Ø"/>
            </a:pPr>
            <a:r>
              <a:rPr lang="en-US" sz="2100" dirty="0">
                <a:latin typeface="+mj-lt"/>
              </a:rPr>
              <a:t>Record sweeps at finish.</a:t>
            </a:r>
          </a:p>
          <a:p>
            <a:pPr>
              <a:spcAft>
                <a:spcPct val="20000"/>
              </a:spcAft>
              <a:buFont typeface="Wingdings" pitchFamily="2" charset="2"/>
              <a:buChar char="Ø"/>
            </a:pPr>
            <a:endParaRPr lang="en-US" sz="2100" dirty="0">
              <a:latin typeface="+mj-lt"/>
            </a:endParaRPr>
          </a:p>
          <a:p>
            <a:pPr>
              <a:spcAft>
                <a:spcPct val="20000"/>
              </a:spcAft>
              <a:buFont typeface="Wingdings" pitchFamily="2" charset="2"/>
              <a:buChar char="Ø"/>
            </a:pPr>
            <a:r>
              <a:rPr lang="en-US" sz="2100" dirty="0">
                <a:latin typeface="+mj-lt"/>
              </a:rPr>
              <a:t>Inform Referee of any DQs</a:t>
            </a:r>
          </a:p>
          <a:p>
            <a:pPr>
              <a:spcAft>
                <a:spcPct val="20000"/>
              </a:spcAft>
              <a:buFont typeface="Wingdings" pitchFamily="2" charset="2"/>
              <a:buChar char="Ø"/>
            </a:pPr>
            <a:endParaRPr lang="en-US" sz="2100" dirty="0">
              <a:latin typeface="+mj-lt"/>
            </a:endParaRPr>
          </a:p>
          <a:p>
            <a:pPr>
              <a:spcAft>
                <a:spcPct val="20000"/>
              </a:spcAft>
              <a:buFont typeface="Wingdings" pitchFamily="2" charset="2"/>
              <a:buChar char="Ø"/>
            </a:pPr>
            <a:r>
              <a:rPr lang="en-US" sz="2100" dirty="0">
                <a:latin typeface="+mj-lt"/>
              </a:rPr>
              <a:t>Record False Start DQs on your heat sheet.</a:t>
            </a:r>
          </a:p>
          <a:p>
            <a:pPr>
              <a:spcAft>
                <a:spcPct val="20000"/>
              </a:spcAft>
              <a:buFont typeface="Wingdings" pitchFamily="2" charset="2"/>
              <a:buChar char="Ø"/>
            </a:pPr>
            <a:endParaRPr lang="en-US" sz="2100" dirty="0">
              <a:latin typeface="+mj-lt"/>
            </a:endParaRPr>
          </a:p>
          <a:p>
            <a:pPr>
              <a:spcAft>
                <a:spcPct val="20000"/>
              </a:spcAft>
              <a:buFont typeface="Wingdings" pitchFamily="2" charset="2"/>
              <a:buChar char="Ø"/>
            </a:pPr>
            <a:r>
              <a:rPr lang="en-US" sz="2100" dirty="0">
                <a:latin typeface="+mj-lt"/>
              </a:rPr>
              <a:t>Ensure swimmers stay in water until all finish and relay swimmers get out quickly.</a:t>
            </a:r>
          </a:p>
          <a:p>
            <a:pPr>
              <a:buNone/>
            </a:pPr>
            <a:endParaRPr lang="en-CA" dirty="0"/>
          </a:p>
        </p:txBody>
      </p:sp>
      <p:sp>
        <p:nvSpPr>
          <p:cNvPr id="4" name="Title 3"/>
          <p:cNvSpPr>
            <a:spLocks noGrp="1"/>
          </p:cNvSpPr>
          <p:nvPr>
            <p:ph type="title"/>
          </p:nvPr>
        </p:nvSpPr>
        <p:spPr/>
        <p:txBody>
          <a:bodyPr/>
          <a:lstStyle/>
          <a:p>
            <a:r>
              <a:rPr lang="en-CA" dirty="0"/>
              <a:t>Other Starter Duties</a:t>
            </a:r>
          </a:p>
        </p:txBody>
      </p:sp>
      <p:sp>
        <p:nvSpPr>
          <p:cNvPr id="5" name="Footer Placeholder 4"/>
          <p:cNvSpPr txBox="1">
            <a:spLocks/>
          </p:cNvSpPr>
          <p:nvPr/>
        </p:nvSpPr>
        <p:spPr>
          <a:xfrm>
            <a:off x="4644008" y="6381328"/>
            <a:ext cx="4174977" cy="365125"/>
          </a:xfrm>
          <a:prstGeom prst="rect">
            <a:avLst/>
          </a:prstGeom>
        </p:spPr>
        <p:txBody>
          <a:bodyPr vert="horz"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50" b="0" i="0" u="none" strike="noStrike" kern="1200" cap="none" spc="0" normalizeH="0" baseline="0" noProof="0" dirty="0">
                <a:ln>
                  <a:noFill/>
                </a:ln>
                <a:solidFill>
                  <a:schemeClr val="tx1"/>
                </a:solidFill>
                <a:effectLst/>
                <a:uLnTx/>
                <a:uFillTx/>
                <a:latin typeface="+mn-lt"/>
                <a:ea typeface="+mn-ea"/>
                <a:cs typeface="+mn-cs"/>
              </a:rPr>
              <a:t>Approved by the BCSSA Rules &amp; Regulations Committee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Aft>
                <a:spcPct val="20000"/>
              </a:spcAft>
              <a:buFont typeface="Monotype Sorts" pitchFamily="-12" charset="2"/>
              <a:buNone/>
            </a:pPr>
            <a:r>
              <a:rPr lang="en-US" sz="2100" dirty="0">
                <a:latin typeface="+mj-lt"/>
              </a:rPr>
              <a:t>As assigned by the Session Referee (Starter can only DQ during start unless otherwise instructed by Session Referee):</a:t>
            </a:r>
          </a:p>
          <a:p>
            <a:pPr>
              <a:spcAft>
                <a:spcPct val="20000"/>
              </a:spcAft>
            </a:pPr>
            <a:r>
              <a:rPr lang="en-US" sz="2100" dirty="0">
                <a:latin typeface="+mj-lt"/>
              </a:rPr>
              <a:t>Finish judge, turn judge for 100m/200m events.</a:t>
            </a:r>
          </a:p>
          <a:p>
            <a:pPr>
              <a:spcAft>
                <a:spcPct val="20000"/>
              </a:spcAft>
            </a:pPr>
            <a:endParaRPr lang="en-US" sz="2100" dirty="0">
              <a:latin typeface="+mj-lt"/>
            </a:endParaRPr>
          </a:p>
          <a:p>
            <a:pPr>
              <a:spcAft>
                <a:spcPct val="20000"/>
              </a:spcAft>
            </a:pPr>
            <a:r>
              <a:rPr lang="en-US" sz="2100" dirty="0">
                <a:latin typeface="+mj-lt"/>
              </a:rPr>
              <a:t>Judge for relay take-over (touch must occur before feet leave the start).</a:t>
            </a:r>
          </a:p>
          <a:p>
            <a:pPr>
              <a:spcAft>
                <a:spcPct val="20000"/>
              </a:spcAft>
            </a:pPr>
            <a:endParaRPr lang="en-US" sz="2100" dirty="0">
              <a:latin typeface="+mj-lt"/>
            </a:endParaRPr>
          </a:p>
          <a:p>
            <a:pPr>
              <a:spcAft>
                <a:spcPct val="20000"/>
              </a:spcAft>
            </a:pPr>
            <a:r>
              <a:rPr lang="en-US" sz="2100" dirty="0">
                <a:latin typeface="+mj-lt"/>
              </a:rPr>
              <a:t>Stroke judge when necessary (e.g., when stroke judge doing a DQ).</a:t>
            </a:r>
          </a:p>
          <a:p>
            <a:pPr>
              <a:buNone/>
            </a:pPr>
            <a:endParaRPr lang="en-CA" dirty="0"/>
          </a:p>
        </p:txBody>
      </p:sp>
      <p:sp>
        <p:nvSpPr>
          <p:cNvPr id="4" name="Title 3"/>
          <p:cNvSpPr>
            <a:spLocks noGrp="1"/>
          </p:cNvSpPr>
          <p:nvPr>
            <p:ph type="title"/>
          </p:nvPr>
        </p:nvSpPr>
        <p:spPr/>
        <p:txBody>
          <a:bodyPr/>
          <a:lstStyle/>
          <a:p>
            <a:r>
              <a:rPr lang="en-CA" dirty="0"/>
              <a:t>Other Starter Duties</a:t>
            </a:r>
          </a:p>
        </p:txBody>
      </p:sp>
      <p:sp>
        <p:nvSpPr>
          <p:cNvPr id="5" name="Footer Placeholder 4"/>
          <p:cNvSpPr txBox="1">
            <a:spLocks/>
          </p:cNvSpPr>
          <p:nvPr/>
        </p:nvSpPr>
        <p:spPr>
          <a:xfrm>
            <a:off x="4644008" y="6381328"/>
            <a:ext cx="4174977" cy="365125"/>
          </a:xfrm>
          <a:prstGeom prst="rect">
            <a:avLst/>
          </a:prstGeom>
        </p:spPr>
        <p:txBody>
          <a:bodyPr vert="horz"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50" b="0" i="0" u="none" strike="noStrike" kern="1200" cap="none" spc="0" normalizeH="0" baseline="0" noProof="0" dirty="0">
                <a:ln>
                  <a:noFill/>
                </a:ln>
                <a:solidFill>
                  <a:schemeClr val="tx1"/>
                </a:solidFill>
                <a:effectLst/>
                <a:uLnTx/>
                <a:uFillTx/>
                <a:latin typeface="+mn-lt"/>
                <a:ea typeface="+mn-ea"/>
                <a:cs typeface="+mn-cs"/>
              </a:rPr>
              <a:t>Approved by the BCSSA Rules &amp; Regulations Committee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80B085-9328-4962-9BC8-807CBFF57DEF}"/>
              </a:ext>
            </a:extLst>
          </p:cNvPr>
          <p:cNvSpPr>
            <a:spLocks noGrp="1"/>
          </p:cNvSpPr>
          <p:nvPr>
            <p:ph idx="1"/>
          </p:nvPr>
        </p:nvSpPr>
        <p:spPr/>
        <p:txBody>
          <a:bodyPr/>
          <a:lstStyle/>
          <a:p>
            <a:endParaRPr lang="en-CA"/>
          </a:p>
        </p:txBody>
      </p:sp>
      <p:sp>
        <p:nvSpPr>
          <p:cNvPr id="3" name="Title 2">
            <a:extLst>
              <a:ext uri="{FF2B5EF4-FFF2-40B4-BE49-F238E27FC236}">
                <a16:creationId xmlns:a16="http://schemas.microsoft.com/office/drawing/2014/main" id="{8DFE188E-459E-4066-AAD9-68269139B1CA}"/>
              </a:ext>
            </a:extLst>
          </p:cNvPr>
          <p:cNvSpPr>
            <a:spLocks noGrp="1"/>
          </p:cNvSpPr>
          <p:nvPr>
            <p:ph type="title"/>
          </p:nvPr>
        </p:nvSpPr>
        <p:spPr/>
        <p:txBody>
          <a:bodyPr>
            <a:normAutofit fontScale="90000"/>
          </a:bodyPr>
          <a:lstStyle/>
          <a:p>
            <a:r>
              <a:rPr lang="en-CA" dirty="0"/>
              <a:t>Designated Disqualifying Official…..</a:t>
            </a:r>
          </a:p>
        </p:txBody>
      </p:sp>
    </p:spTree>
    <p:extLst>
      <p:ext uri="{BB962C8B-B14F-4D97-AF65-F5344CB8AC3E}">
        <p14:creationId xmlns:p14="http://schemas.microsoft.com/office/powerpoint/2010/main" val="2857431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spcAft>
                <a:spcPct val="20000"/>
              </a:spcAft>
              <a:buNone/>
            </a:pPr>
            <a:r>
              <a:rPr lang="en-US" sz="2100" dirty="0">
                <a:latin typeface="+mj-lt"/>
              </a:rPr>
              <a:t>Duties:</a:t>
            </a:r>
          </a:p>
          <a:p>
            <a:pPr>
              <a:spcAft>
                <a:spcPct val="20000"/>
              </a:spcAft>
            </a:pPr>
            <a:r>
              <a:rPr lang="en-US" sz="2100" dirty="0">
                <a:latin typeface="+mj-lt"/>
              </a:rPr>
              <a:t>Referee </a:t>
            </a:r>
            <a:r>
              <a:rPr lang="en-CA" sz="2100" dirty="0">
                <a:latin typeface="+mj-lt"/>
              </a:rPr>
              <a:t>can appoint a DDO to notify the coach or an appointed team representative of the swimmer of a DQ.  </a:t>
            </a:r>
          </a:p>
          <a:p>
            <a:pPr>
              <a:spcAft>
                <a:spcPct val="20000"/>
              </a:spcAft>
            </a:pPr>
            <a:endParaRPr lang="en-CA" sz="2100" dirty="0">
              <a:latin typeface="+mj-lt"/>
            </a:endParaRPr>
          </a:p>
          <a:p>
            <a:pPr>
              <a:spcAft>
                <a:spcPct val="20000"/>
              </a:spcAft>
            </a:pPr>
            <a:r>
              <a:rPr lang="en-CA" sz="2100" dirty="0">
                <a:latin typeface="+mj-lt"/>
              </a:rPr>
              <a:t>There could be more than one DDO assigned for each session, at the discretion of the Referee.</a:t>
            </a:r>
          </a:p>
          <a:p>
            <a:pPr>
              <a:spcAft>
                <a:spcPct val="20000"/>
              </a:spcAft>
            </a:pPr>
            <a:endParaRPr lang="en-CA" sz="2100" dirty="0">
              <a:latin typeface="+mj-lt"/>
            </a:endParaRPr>
          </a:p>
          <a:p>
            <a:pPr>
              <a:spcAft>
                <a:spcPct val="20000"/>
              </a:spcAft>
            </a:pPr>
            <a:r>
              <a:rPr lang="en-CA" sz="2100" dirty="0">
                <a:latin typeface="+mj-lt"/>
              </a:rPr>
              <a:t>The DDO will ensure all best attempts are made to notify the coach or designated representative within 15 minutes of the Session Referee’s approval of the disqualification.</a:t>
            </a:r>
          </a:p>
        </p:txBody>
      </p:sp>
      <p:sp>
        <p:nvSpPr>
          <p:cNvPr id="4" name="Title 3"/>
          <p:cNvSpPr>
            <a:spLocks noGrp="1"/>
          </p:cNvSpPr>
          <p:nvPr>
            <p:ph type="title"/>
          </p:nvPr>
        </p:nvSpPr>
        <p:spPr/>
        <p:txBody>
          <a:bodyPr>
            <a:normAutofit fontScale="90000"/>
          </a:bodyPr>
          <a:lstStyle/>
          <a:p>
            <a:r>
              <a:rPr lang="en-CA" dirty="0"/>
              <a:t>Designated Disqualification Official</a:t>
            </a:r>
          </a:p>
        </p:txBody>
      </p:sp>
      <p:sp>
        <p:nvSpPr>
          <p:cNvPr id="5" name="Footer Placeholder 4"/>
          <p:cNvSpPr txBox="1">
            <a:spLocks/>
          </p:cNvSpPr>
          <p:nvPr/>
        </p:nvSpPr>
        <p:spPr>
          <a:xfrm>
            <a:off x="4644008" y="6381328"/>
            <a:ext cx="4174977" cy="365125"/>
          </a:xfrm>
          <a:prstGeom prst="rect">
            <a:avLst/>
          </a:prstGeom>
        </p:spPr>
        <p:txBody>
          <a:bodyPr vert="horz"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50" b="0" i="0" u="none" strike="noStrike" kern="1200" cap="none" spc="0" normalizeH="0" baseline="0" noProof="0" dirty="0">
                <a:ln>
                  <a:noFill/>
                </a:ln>
                <a:solidFill>
                  <a:schemeClr val="tx1"/>
                </a:solidFill>
                <a:effectLst/>
                <a:uLnTx/>
                <a:uFillTx/>
                <a:latin typeface="+mn-lt"/>
                <a:ea typeface="+mn-ea"/>
                <a:cs typeface="+mn-cs"/>
              </a:rPr>
              <a:t>Approved by the BCSSA Rules &amp; Regulations Committee</a:t>
            </a:r>
          </a:p>
        </p:txBody>
      </p:sp>
    </p:spTree>
    <p:extLst>
      <p:ext uri="{BB962C8B-B14F-4D97-AF65-F5344CB8AC3E}">
        <p14:creationId xmlns:p14="http://schemas.microsoft.com/office/powerpoint/2010/main" val="22976624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spcAft>
                <a:spcPct val="20000"/>
              </a:spcAft>
              <a:buNone/>
            </a:pPr>
            <a:r>
              <a:rPr lang="en-US" sz="2100" dirty="0">
                <a:latin typeface="+mj-lt"/>
              </a:rPr>
              <a:t>Process:</a:t>
            </a:r>
          </a:p>
          <a:p>
            <a:pPr>
              <a:spcAft>
                <a:spcPct val="20000"/>
              </a:spcAft>
            </a:pPr>
            <a:r>
              <a:rPr lang="en-US" sz="2100" dirty="0">
                <a:latin typeface="+mj-lt"/>
              </a:rPr>
              <a:t>DDO receives DQ slip from the Session Referee.</a:t>
            </a:r>
          </a:p>
          <a:p>
            <a:pPr>
              <a:spcAft>
                <a:spcPct val="20000"/>
              </a:spcAft>
            </a:pPr>
            <a:r>
              <a:rPr lang="en-US" sz="2100" dirty="0">
                <a:latin typeface="+mj-lt"/>
              </a:rPr>
              <a:t>DDO records the disqualification on their heat sheet.</a:t>
            </a:r>
          </a:p>
          <a:p>
            <a:pPr>
              <a:spcAft>
                <a:spcPct val="20000"/>
              </a:spcAft>
            </a:pPr>
            <a:r>
              <a:rPr lang="en-US" sz="2100" dirty="0">
                <a:latin typeface="+mj-lt"/>
              </a:rPr>
              <a:t>DDO reads the information (event, heat, name and infraction) to the coach or designated representative.</a:t>
            </a:r>
          </a:p>
          <a:p>
            <a:pPr>
              <a:spcAft>
                <a:spcPct val="20000"/>
              </a:spcAft>
            </a:pPr>
            <a:r>
              <a:rPr lang="en-US" sz="2100" dirty="0">
                <a:latin typeface="+mj-lt"/>
              </a:rPr>
              <a:t>On the slip, DDO records the time the coach or representative received the DQ information, along with the name of the coach told.</a:t>
            </a:r>
          </a:p>
          <a:p>
            <a:pPr>
              <a:spcAft>
                <a:spcPct val="20000"/>
              </a:spcAft>
            </a:pPr>
            <a:r>
              <a:rPr lang="en-US" sz="2100" dirty="0">
                <a:latin typeface="+mj-lt"/>
              </a:rPr>
              <a:t>DDO hands the DQ slip to the CMR to be included with the meet info.</a:t>
            </a:r>
            <a:endParaRPr lang="en-CA" sz="2100" dirty="0">
              <a:latin typeface="+mj-lt"/>
            </a:endParaRPr>
          </a:p>
        </p:txBody>
      </p:sp>
      <p:sp>
        <p:nvSpPr>
          <p:cNvPr id="4" name="Title 3"/>
          <p:cNvSpPr>
            <a:spLocks noGrp="1"/>
          </p:cNvSpPr>
          <p:nvPr>
            <p:ph type="title"/>
          </p:nvPr>
        </p:nvSpPr>
        <p:spPr/>
        <p:txBody>
          <a:bodyPr>
            <a:normAutofit fontScale="90000"/>
          </a:bodyPr>
          <a:lstStyle/>
          <a:p>
            <a:r>
              <a:rPr lang="en-CA" dirty="0"/>
              <a:t>Designated Disqualification Official</a:t>
            </a:r>
          </a:p>
        </p:txBody>
      </p:sp>
      <p:sp>
        <p:nvSpPr>
          <p:cNvPr id="5" name="Footer Placeholder 4"/>
          <p:cNvSpPr txBox="1">
            <a:spLocks/>
          </p:cNvSpPr>
          <p:nvPr/>
        </p:nvSpPr>
        <p:spPr>
          <a:xfrm>
            <a:off x="4644008" y="6381328"/>
            <a:ext cx="4174977" cy="365125"/>
          </a:xfrm>
          <a:prstGeom prst="rect">
            <a:avLst/>
          </a:prstGeom>
        </p:spPr>
        <p:txBody>
          <a:bodyPr vert="horz"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50" b="0" i="0" u="none" strike="noStrike" kern="1200" cap="none" spc="0" normalizeH="0" baseline="0" noProof="0" dirty="0">
                <a:ln>
                  <a:noFill/>
                </a:ln>
                <a:solidFill>
                  <a:schemeClr val="tx1"/>
                </a:solidFill>
                <a:effectLst/>
                <a:uLnTx/>
                <a:uFillTx/>
                <a:latin typeface="+mn-lt"/>
                <a:ea typeface="+mn-ea"/>
                <a:cs typeface="+mn-cs"/>
              </a:rPr>
              <a:t>Approved by the BCSSA Rules &amp; Regulations Committee</a:t>
            </a:r>
          </a:p>
        </p:txBody>
      </p:sp>
    </p:spTree>
    <p:extLst>
      <p:ext uri="{BB962C8B-B14F-4D97-AF65-F5344CB8AC3E}">
        <p14:creationId xmlns:p14="http://schemas.microsoft.com/office/powerpoint/2010/main" val="26296835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Aft>
                <a:spcPct val="20000"/>
              </a:spcAft>
            </a:pPr>
            <a:r>
              <a:rPr lang="en-US" sz="2100" dirty="0">
                <a:latin typeface="+mj-lt"/>
              </a:rPr>
              <a:t>Session Referee, Starter, DDO and Back-up Referee give the heat sheets for the session to Meet Referee.</a:t>
            </a:r>
          </a:p>
          <a:p>
            <a:pPr>
              <a:spcAft>
                <a:spcPct val="20000"/>
              </a:spcAft>
            </a:pPr>
            <a:r>
              <a:rPr lang="en-US" sz="2100" dirty="0"/>
              <a:t>Session Referee or Chief Meet Recorder review and sign off results (ensure no discrepancies and check heat sheets to ensure DQ’s are correct).</a:t>
            </a:r>
          </a:p>
          <a:p>
            <a:pPr>
              <a:spcAft>
                <a:spcPct val="20000"/>
              </a:spcAft>
            </a:pPr>
            <a:r>
              <a:rPr lang="en-US" sz="2100" dirty="0"/>
              <a:t>If requested by the Meet Referee, attend a debriefing to comment on both strengths and areas of improvement for the next session.</a:t>
            </a:r>
          </a:p>
          <a:p>
            <a:pPr>
              <a:spcAft>
                <a:spcPct val="20000"/>
              </a:spcAft>
            </a:pPr>
            <a:endParaRPr lang="en-US" sz="2100" dirty="0">
              <a:latin typeface="+mj-lt"/>
            </a:endParaRPr>
          </a:p>
          <a:p>
            <a:pPr>
              <a:spcAft>
                <a:spcPct val="20000"/>
              </a:spcAft>
            </a:pPr>
            <a:endParaRPr lang="en-US" sz="2100" dirty="0">
              <a:latin typeface="+mj-lt"/>
            </a:endParaRPr>
          </a:p>
          <a:p>
            <a:pPr>
              <a:buNone/>
            </a:pPr>
            <a:endParaRPr lang="en-CA" dirty="0"/>
          </a:p>
        </p:txBody>
      </p:sp>
      <p:sp>
        <p:nvSpPr>
          <p:cNvPr id="4" name="Title 3"/>
          <p:cNvSpPr>
            <a:spLocks noGrp="1"/>
          </p:cNvSpPr>
          <p:nvPr>
            <p:ph type="title"/>
          </p:nvPr>
        </p:nvSpPr>
        <p:spPr/>
        <p:txBody>
          <a:bodyPr/>
          <a:lstStyle/>
          <a:p>
            <a:r>
              <a:rPr lang="en-CA" dirty="0"/>
              <a:t>After the Session</a:t>
            </a:r>
          </a:p>
        </p:txBody>
      </p:sp>
      <p:sp>
        <p:nvSpPr>
          <p:cNvPr id="5" name="Footer Placeholder 4"/>
          <p:cNvSpPr txBox="1">
            <a:spLocks/>
          </p:cNvSpPr>
          <p:nvPr/>
        </p:nvSpPr>
        <p:spPr>
          <a:xfrm>
            <a:off x="4644008" y="6381328"/>
            <a:ext cx="4174977" cy="365125"/>
          </a:xfrm>
          <a:prstGeom prst="rect">
            <a:avLst/>
          </a:prstGeom>
        </p:spPr>
        <p:txBody>
          <a:bodyPr vert="horz"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50" b="0" i="0" u="none" strike="noStrike" kern="1200" cap="none" spc="0" normalizeH="0" baseline="0" noProof="0" dirty="0">
                <a:ln>
                  <a:noFill/>
                </a:ln>
                <a:solidFill>
                  <a:schemeClr val="tx1"/>
                </a:solidFill>
                <a:effectLst/>
                <a:uLnTx/>
                <a:uFillTx/>
                <a:latin typeface="+mn-lt"/>
                <a:ea typeface="+mn-ea"/>
                <a:cs typeface="+mn-cs"/>
              </a:rPr>
              <a:t>Approved by the BCSSA Rules &amp; Regulations Committee</a:t>
            </a:r>
          </a:p>
        </p:txBody>
      </p:sp>
    </p:spTree>
    <p:extLst>
      <p:ext uri="{BB962C8B-B14F-4D97-AF65-F5344CB8AC3E}">
        <p14:creationId xmlns:p14="http://schemas.microsoft.com/office/powerpoint/2010/main" val="27777512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Quiz...</a:t>
            </a:r>
          </a:p>
        </p:txBody>
      </p:sp>
      <p:pic>
        <p:nvPicPr>
          <p:cNvPr id="2050" name="Picture 2" descr="C:\Users\Owner\AppData\Local\Microsoft\Windows\Temporary Internet Files\Content.IE5\7BNL1EN0\MC900150927[1].wmf"/>
          <p:cNvPicPr>
            <a:picLocks noGrp="1" noChangeAspect="1" noChangeArrowheads="1"/>
          </p:cNvPicPr>
          <p:nvPr>
            <p:ph idx="1"/>
          </p:nvPr>
        </p:nvPicPr>
        <p:blipFill>
          <a:blip r:embed="rId2" cstate="print"/>
          <a:srcRect/>
          <a:stretch>
            <a:fillRect/>
          </a:stretch>
        </p:blipFill>
        <p:spPr bwMode="auto">
          <a:xfrm>
            <a:off x="783898" y="1960348"/>
            <a:ext cx="1402163" cy="1583061"/>
          </a:xfrm>
          <a:prstGeom prst="rect">
            <a:avLst/>
          </a:prstGeom>
          <a:noFill/>
        </p:spPr>
      </p:pic>
      <p:sp>
        <p:nvSpPr>
          <p:cNvPr id="2" name="TextBox 1"/>
          <p:cNvSpPr txBox="1"/>
          <p:nvPr/>
        </p:nvSpPr>
        <p:spPr>
          <a:xfrm>
            <a:off x="2467627" y="2204581"/>
            <a:ext cx="6175332" cy="2800767"/>
          </a:xfrm>
          <a:prstGeom prst="rect">
            <a:avLst/>
          </a:prstGeom>
          <a:noFill/>
        </p:spPr>
        <p:txBody>
          <a:bodyPr wrap="square" rtlCol="0">
            <a:spAutoFit/>
          </a:bodyPr>
          <a:lstStyle/>
          <a:p>
            <a:r>
              <a:rPr lang="en-CA" sz="2200" dirty="0">
                <a:latin typeface="+mn-lt"/>
              </a:rPr>
              <a:t>Please take 30 minutes to complete the questionnaire:</a:t>
            </a:r>
          </a:p>
          <a:p>
            <a:endParaRPr lang="en-CA" sz="2200" dirty="0">
              <a:latin typeface="+mn-lt"/>
            </a:endParaRPr>
          </a:p>
          <a:p>
            <a:pPr marL="342900" indent="-342900">
              <a:buFont typeface="Arial" panose="020B0604020202020204" pitchFamily="34" charset="0"/>
              <a:buChar char="•"/>
            </a:pPr>
            <a:r>
              <a:rPr lang="en-CA" sz="2200" dirty="0">
                <a:latin typeface="+mn-lt"/>
              </a:rPr>
              <a:t>Please use the answer sheet.</a:t>
            </a:r>
          </a:p>
          <a:p>
            <a:pPr marL="342900" indent="-342900">
              <a:buFont typeface="Arial" panose="020B0604020202020204" pitchFamily="34" charset="0"/>
              <a:buChar char="•"/>
            </a:pPr>
            <a:r>
              <a:rPr lang="en-CA" sz="2200" dirty="0">
                <a:latin typeface="+mn-lt"/>
              </a:rPr>
              <a:t>We will use the questionnaire for the correct answers.</a:t>
            </a:r>
          </a:p>
          <a:p>
            <a:pPr marL="342900" indent="-342900">
              <a:buFont typeface="Arial" panose="020B0604020202020204" pitchFamily="34" charset="0"/>
              <a:buChar char="•"/>
            </a:pPr>
            <a:r>
              <a:rPr lang="en-CA" sz="2200" dirty="0">
                <a:latin typeface="+mn-lt"/>
              </a:rPr>
              <a:t>Remember!  There may be one or more correct answers for each question.</a:t>
            </a:r>
          </a:p>
        </p:txBody>
      </p:sp>
    </p:spTree>
    <p:extLst>
      <p:ext uri="{BB962C8B-B14F-4D97-AF65-F5344CB8AC3E}">
        <p14:creationId xmlns:p14="http://schemas.microsoft.com/office/powerpoint/2010/main" val="519890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3"/>
          <p:cNvSpPr>
            <a:spLocks noGrp="1" noChangeArrowheads="1"/>
          </p:cNvSpPr>
          <p:nvPr>
            <p:ph idx="1"/>
          </p:nvPr>
        </p:nvSpPr>
        <p:spPr>
          <a:xfrm>
            <a:off x="995550" y="1524000"/>
            <a:ext cx="7772400" cy="5029200"/>
          </a:xfrm>
        </p:spPr>
        <p:txBody>
          <a:bodyPr/>
          <a:lstStyle/>
          <a:p>
            <a:pPr>
              <a:buFont typeface="Wingdings" pitchFamily="2" charset="2"/>
              <a:buChar char="Ø"/>
            </a:pPr>
            <a:r>
              <a:rPr lang="en-CA" sz="2300" b="1" i="1" u="sng" dirty="0"/>
              <a:t>Swim Meets are for swimmers</a:t>
            </a:r>
          </a:p>
          <a:p>
            <a:pPr>
              <a:buNone/>
            </a:pPr>
            <a:endParaRPr lang="en-CA" sz="1500" b="1" i="1" u="sng" dirty="0"/>
          </a:p>
          <a:p>
            <a:pPr>
              <a:buFont typeface="Wingdings" pitchFamily="2" charset="2"/>
              <a:buChar char="Ø"/>
            </a:pPr>
            <a:r>
              <a:rPr lang="en-CA" sz="2300" dirty="0"/>
              <a:t>Be as inconspicuous as possible.</a:t>
            </a:r>
          </a:p>
          <a:p>
            <a:pPr lvl="3">
              <a:buFontTx/>
              <a:buChar char="-"/>
            </a:pPr>
            <a:r>
              <a:rPr lang="en-CA" sz="2300" dirty="0"/>
              <a:t>Avoid being militant or officious</a:t>
            </a:r>
          </a:p>
          <a:p>
            <a:pPr lvl="3">
              <a:buFontTx/>
              <a:buChar char="-"/>
            </a:pPr>
            <a:r>
              <a:rPr lang="en-CA" sz="2300" dirty="0"/>
              <a:t>Lead by example</a:t>
            </a:r>
          </a:p>
          <a:p>
            <a:pPr lvl="3">
              <a:buFontTx/>
              <a:buChar char="-"/>
            </a:pPr>
            <a:r>
              <a:rPr lang="en-CA" sz="2300" dirty="0"/>
              <a:t>Be approachable!!</a:t>
            </a:r>
          </a:p>
          <a:p>
            <a:pPr lvl="3">
              <a:buNone/>
            </a:pPr>
            <a:endParaRPr lang="en-CA" sz="1500" dirty="0"/>
          </a:p>
          <a:p>
            <a:pPr>
              <a:buFont typeface="Wingdings" pitchFamily="2" charset="2"/>
              <a:buChar char="Ø"/>
            </a:pPr>
            <a:r>
              <a:rPr lang="en-CA" sz="2300" dirty="0"/>
              <a:t>You will earn the respect of swimmers and coaches by being responsible, competent and knowledgeable.</a:t>
            </a:r>
          </a:p>
          <a:p>
            <a:pPr>
              <a:buNone/>
            </a:pPr>
            <a:endParaRPr lang="en-CA" sz="1500" dirty="0"/>
          </a:p>
          <a:p>
            <a:pPr>
              <a:buFont typeface="Wingdings" pitchFamily="2" charset="2"/>
              <a:buChar char="Ø"/>
            </a:pPr>
            <a:r>
              <a:rPr lang="en-CA" sz="2300" dirty="0"/>
              <a:t>You must continue to keep up with rule changes (attend a clinic each year to keep up to date).</a:t>
            </a:r>
          </a:p>
        </p:txBody>
      </p:sp>
      <p:sp>
        <p:nvSpPr>
          <p:cNvPr id="2050" name="Rectangle 2"/>
          <p:cNvSpPr>
            <a:spLocks noGrp="1" noChangeArrowheads="1"/>
          </p:cNvSpPr>
          <p:nvPr>
            <p:ph type="title"/>
          </p:nvPr>
        </p:nvSpPr>
        <p:spPr/>
        <p:txBody>
          <a:bodyPr/>
          <a:lstStyle/>
          <a:p>
            <a:r>
              <a:rPr lang="en-CA" dirty="0"/>
              <a:t>Philosophy and Behaviour</a:t>
            </a:r>
            <a:endParaRPr lang="en-US" dirty="0">
              <a:latin typeface="Arial" charset="0"/>
            </a:endParaRPr>
          </a:p>
        </p:txBody>
      </p:sp>
      <p:sp>
        <p:nvSpPr>
          <p:cNvPr id="8" name="Footer Placeholder 4"/>
          <p:cNvSpPr txBox="1">
            <a:spLocks/>
          </p:cNvSpPr>
          <p:nvPr/>
        </p:nvSpPr>
        <p:spPr>
          <a:xfrm>
            <a:off x="4644008" y="6381328"/>
            <a:ext cx="4174977" cy="365125"/>
          </a:xfrm>
          <a:prstGeom prst="rect">
            <a:avLst/>
          </a:prstGeom>
        </p:spPr>
        <p:txBody>
          <a:bodyPr vert="horz"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50" b="0" i="0" u="none" strike="noStrike" kern="1200" cap="none" spc="0" normalizeH="0" baseline="0" noProof="0" dirty="0">
                <a:ln>
                  <a:noFill/>
                </a:ln>
                <a:solidFill>
                  <a:schemeClr val="tx1"/>
                </a:solidFill>
                <a:effectLst/>
                <a:uLnTx/>
                <a:uFillTx/>
                <a:latin typeface="+mn-lt"/>
                <a:ea typeface="+mn-ea"/>
                <a:cs typeface="+mn-cs"/>
              </a:rPr>
              <a:t>Approved by the BCSSA Rules &amp; Regulations Committee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t>If you have any questions please ask the course conductor.</a:t>
            </a:r>
          </a:p>
          <a:p>
            <a:endParaRPr lang="en-CA" dirty="0"/>
          </a:p>
          <a:p>
            <a:r>
              <a:rPr lang="en-CA" dirty="0"/>
              <a:t>Please ensure you have signed the attendance sheet to record your participation in the clinic.</a:t>
            </a:r>
          </a:p>
          <a:p>
            <a:endParaRPr lang="en-CA" dirty="0"/>
          </a:p>
        </p:txBody>
      </p:sp>
      <p:sp>
        <p:nvSpPr>
          <p:cNvPr id="4" name="Title 3"/>
          <p:cNvSpPr>
            <a:spLocks noGrp="1"/>
          </p:cNvSpPr>
          <p:nvPr>
            <p:ph type="title"/>
          </p:nvPr>
        </p:nvSpPr>
        <p:spPr/>
        <p:txBody>
          <a:bodyPr/>
          <a:lstStyle/>
          <a:p>
            <a:r>
              <a:rPr lang="en-CA" dirty="0"/>
              <a:t>Thank-You for Attending</a:t>
            </a:r>
          </a:p>
        </p:txBody>
      </p:sp>
      <p:sp>
        <p:nvSpPr>
          <p:cNvPr id="5" name="Footer Placeholder 4"/>
          <p:cNvSpPr txBox="1">
            <a:spLocks/>
          </p:cNvSpPr>
          <p:nvPr/>
        </p:nvSpPr>
        <p:spPr>
          <a:xfrm>
            <a:off x="4644008" y="6381328"/>
            <a:ext cx="4174977" cy="365125"/>
          </a:xfrm>
          <a:prstGeom prst="rect">
            <a:avLst/>
          </a:prstGeom>
        </p:spPr>
        <p:txBody>
          <a:bodyPr vert="horz"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50" b="0" i="0" u="none" strike="noStrike" kern="1200" cap="none" spc="0" normalizeH="0" baseline="0" noProof="0" dirty="0">
                <a:ln>
                  <a:noFill/>
                </a:ln>
                <a:solidFill>
                  <a:schemeClr val="tx1"/>
                </a:solidFill>
                <a:effectLst/>
                <a:uLnTx/>
                <a:uFillTx/>
                <a:latin typeface="+mn-lt"/>
                <a:ea typeface="+mn-ea"/>
                <a:cs typeface="+mn-cs"/>
              </a:rPr>
              <a:t>Approved by the BCSSA Rules &amp; Regulations Committee</a:t>
            </a:r>
          </a:p>
        </p:txBody>
      </p:sp>
      <p:pic>
        <p:nvPicPr>
          <p:cNvPr id="7" name="Picture 6" descr="BCSSA Logo.bmp"/>
          <p:cNvPicPr>
            <a:picLocks noChangeAspect="1"/>
          </p:cNvPicPr>
          <p:nvPr/>
        </p:nvPicPr>
        <p:blipFill>
          <a:blip r:embed="rId2" cstate="print"/>
          <a:stretch>
            <a:fillRect/>
          </a:stretch>
        </p:blipFill>
        <p:spPr>
          <a:xfrm>
            <a:off x="2999469" y="4255006"/>
            <a:ext cx="3145062" cy="196566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8899" name="Rectangle 3"/>
          <p:cNvSpPr>
            <a:spLocks noGrp="1" noChangeArrowheads="1"/>
          </p:cNvSpPr>
          <p:nvPr>
            <p:ph idx="1"/>
          </p:nvPr>
        </p:nvSpPr>
        <p:spPr/>
        <p:txBody>
          <a:bodyPr>
            <a:normAutofit/>
          </a:bodyPr>
          <a:lstStyle/>
          <a:p>
            <a:pPr>
              <a:spcAft>
                <a:spcPts val="600"/>
              </a:spcAft>
              <a:buFont typeface="Wingdings" pitchFamily="2" charset="2"/>
              <a:buChar char="Ø"/>
            </a:pPr>
            <a:r>
              <a:rPr lang="en-CA" sz="2300" dirty="0"/>
              <a:t>Rules and guidelines exist to regulate fair play, and to prevent the unfair advantage of one competitor over the other.</a:t>
            </a:r>
          </a:p>
          <a:p>
            <a:pPr>
              <a:spcAft>
                <a:spcPts val="600"/>
              </a:spcAft>
              <a:buFont typeface="Wingdings" pitchFamily="2" charset="2"/>
              <a:buChar char="Ø"/>
            </a:pPr>
            <a:r>
              <a:rPr lang="en-CA" sz="2300" dirty="0"/>
              <a:t>You are there to ensure fairness; </a:t>
            </a:r>
            <a:r>
              <a:rPr lang="en-CA" sz="2300" b="1" dirty="0"/>
              <a:t>no unfair advantage.</a:t>
            </a:r>
          </a:p>
          <a:p>
            <a:pPr>
              <a:spcAft>
                <a:spcPts val="600"/>
              </a:spcAft>
              <a:buFont typeface="Wingdings" pitchFamily="2" charset="2"/>
              <a:buChar char="Ø"/>
            </a:pPr>
            <a:r>
              <a:rPr lang="en-CA" sz="2300" dirty="0"/>
              <a:t>You are also there to provide learning and instruction to swimmers (the errors you point out are the areas the coach will focus on in future practices).</a:t>
            </a:r>
          </a:p>
          <a:p>
            <a:pPr>
              <a:spcAft>
                <a:spcPts val="600"/>
              </a:spcAft>
              <a:buFont typeface="Wingdings" pitchFamily="2" charset="2"/>
              <a:buChar char="Ø"/>
            </a:pPr>
            <a:r>
              <a:rPr lang="en-CA" sz="2300" b="1" i="1" u="sng" dirty="0"/>
              <a:t>Always give the benefit of the doubt to the swimmer.</a:t>
            </a:r>
          </a:p>
        </p:txBody>
      </p:sp>
      <p:sp>
        <p:nvSpPr>
          <p:cNvPr id="208898" name="Rectangle 2"/>
          <p:cNvSpPr>
            <a:spLocks noGrp="1" noChangeArrowheads="1"/>
          </p:cNvSpPr>
          <p:nvPr>
            <p:ph type="title"/>
          </p:nvPr>
        </p:nvSpPr>
        <p:spPr/>
        <p:txBody>
          <a:bodyPr/>
          <a:lstStyle/>
          <a:p>
            <a:r>
              <a:rPr lang="en-CA" dirty="0"/>
              <a:t>Philosophy and Behaviour</a:t>
            </a:r>
            <a:endParaRPr lang="en-US" dirty="0">
              <a:latin typeface="Arial" charset="0"/>
            </a:endParaRPr>
          </a:p>
        </p:txBody>
      </p:sp>
      <p:sp>
        <p:nvSpPr>
          <p:cNvPr id="6" name="Footer Placeholder 4"/>
          <p:cNvSpPr txBox="1">
            <a:spLocks/>
          </p:cNvSpPr>
          <p:nvPr/>
        </p:nvSpPr>
        <p:spPr>
          <a:xfrm>
            <a:off x="4644008" y="6381328"/>
            <a:ext cx="4174977" cy="365125"/>
          </a:xfrm>
          <a:prstGeom prst="rect">
            <a:avLst/>
          </a:prstGeom>
        </p:spPr>
        <p:txBody>
          <a:bodyPr vert="horz"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50" b="0" i="0" u="none" strike="noStrike" kern="1200" cap="none" spc="0" normalizeH="0" baseline="0" noProof="0" dirty="0">
                <a:ln>
                  <a:noFill/>
                </a:ln>
                <a:solidFill>
                  <a:schemeClr val="tx1"/>
                </a:solidFill>
                <a:effectLst/>
                <a:uLnTx/>
                <a:uFillTx/>
                <a:latin typeface="+mn-lt"/>
                <a:ea typeface="+mn-ea"/>
                <a:cs typeface="+mn-cs"/>
              </a:rPr>
              <a:t>Approved by the BCSSA Rules &amp; Regulations Committee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Aft>
                <a:spcPts val="600"/>
              </a:spcAft>
              <a:buFont typeface="Wingdings" pitchFamily="2" charset="2"/>
              <a:buChar char="Ø"/>
            </a:pPr>
            <a:r>
              <a:rPr lang="en-CA" sz="2300" b="1" i="1" dirty="0"/>
              <a:t>There will be no tolerance of harassment within the BC Summer Swimming Association.</a:t>
            </a:r>
          </a:p>
          <a:p>
            <a:pPr>
              <a:spcAft>
                <a:spcPts val="600"/>
              </a:spcAft>
              <a:buFont typeface="Wingdings" pitchFamily="2" charset="2"/>
              <a:buChar char="Ø"/>
            </a:pPr>
            <a:endParaRPr lang="en-CA" sz="1000" dirty="0"/>
          </a:p>
          <a:p>
            <a:pPr>
              <a:buFont typeface="Wingdings" pitchFamily="2" charset="2"/>
              <a:buChar char="Ø"/>
            </a:pPr>
            <a:r>
              <a:rPr lang="en-CA" sz="2300" dirty="0"/>
              <a:t>The BC Summer Swimming Association is committed to providing a sport and work environment in which all individuals are treated with respect and dignity.</a:t>
            </a:r>
          </a:p>
          <a:p>
            <a:pPr>
              <a:buFont typeface="Wingdings" pitchFamily="2" charset="2"/>
              <a:buChar char="Ø"/>
            </a:pPr>
            <a:endParaRPr lang="en-CA" sz="1000" dirty="0"/>
          </a:p>
          <a:p>
            <a:pPr>
              <a:buFont typeface="Wingdings" pitchFamily="2" charset="2"/>
              <a:buChar char="Ø"/>
            </a:pPr>
            <a:r>
              <a:rPr lang="en-CA" sz="2300" dirty="0"/>
              <a:t>Each individual has the right to participate and work in an environment which promotes equal opportunities and prohibits discriminatory practices.</a:t>
            </a:r>
          </a:p>
          <a:p>
            <a:pPr>
              <a:buFont typeface="Wingdings" pitchFamily="2" charset="2"/>
              <a:buChar char="Ø"/>
            </a:pPr>
            <a:endParaRPr lang="en-CA" sz="2300" dirty="0"/>
          </a:p>
        </p:txBody>
      </p:sp>
      <p:sp>
        <p:nvSpPr>
          <p:cNvPr id="4" name="Title 3"/>
          <p:cNvSpPr>
            <a:spLocks noGrp="1"/>
          </p:cNvSpPr>
          <p:nvPr>
            <p:ph type="title"/>
          </p:nvPr>
        </p:nvSpPr>
        <p:spPr/>
        <p:txBody>
          <a:bodyPr>
            <a:normAutofit/>
          </a:bodyPr>
          <a:lstStyle/>
          <a:p>
            <a:r>
              <a:rPr lang="en-CA" dirty="0"/>
              <a:t>BCSSA Harassment Policy</a:t>
            </a:r>
          </a:p>
        </p:txBody>
      </p:sp>
      <p:sp>
        <p:nvSpPr>
          <p:cNvPr id="5" name="Footer Placeholder 4"/>
          <p:cNvSpPr txBox="1">
            <a:spLocks/>
          </p:cNvSpPr>
          <p:nvPr/>
        </p:nvSpPr>
        <p:spPr>
          <a:xfrm>
            <a:off x="4644008" y="6381328"/>
            <a:ext cx="4174977" cy="365125"/>
          </a:xfrm>
          <a:prstGeom prst="rect">
            <a:avLst/>
          </a:prstGeom>
        </p:spPr>
        <p:txBody>
          <a:bodyPr vert="horz"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50" b="0" i="0" u="none" strike="noStrike" kern="1200" cap="none" spc="0" normalizeH="0" baseline="0" noProof="0" dirty="0">
                <a:ln>
                  <a:noFill/>
                </a:ln>
                <a:solidFill>
                  <a:schemeClr val="tx1"/>
                </a:solidFill>
                <a:effectLst/>
                <a:uLnTx/>
                <a:uFillTx/>
                <a:latin typeface="+mn-lt"/>
                <a:ea typeface="+mn-ea"/>
                <a:cs typeface="+mn-cs"/>
              </a:rPr>
              <a:t>Approved by the BCSSA Rules &amp; Regulations Committee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Referees....</a:t>
            </a:r>
          </a:p>
        </p:txBody>
      </p:sp>
      <p:sp>
        <p:nvSpPr>
          <p:cNvPr id="8" name="Content Placeholder 7"/>
          <p:cNvSpPr>
            <a:spLocks noGrp="1"/>
          </p:cNvSpPr>
          <p:nvPr>
            <p:ph idx="1"/>
          </p:nvPr>
        </p:nvSpPr>
        <p:spPr/>
        <p:txBody>
          <a:bodyPr/>
          <a:lstStyle/>
          <a:p>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Aft>
                <a:spcPts val="600"/>
              </a:spcAft>
              <a:buFont typeface="Wingdings" pitchFamily="2" charset="2"/>
              <a:buChar char="Ø"/>
            </a:pPr>
            <a:r>
              <a:rPr lang="en-US" sz="2100" dirty="0"/>
              <a:t>The most Senior official on deck for the meet.</a:t>
            </a:r>
          </a:p>
          <a:p>
            <a:pPr lvl="3">
              <a:spcBef>
                <a:spcPts val="400"/>
              </a:spcBef>
              <a:spcAft>
                <a:spcPts val="600"/>
              </a:spcAft>
              <a:buFont typeface="Wingdings" pitchFamily="2" charset="2"/>
              <a:buChar char="Ø"/>
            </a:pPr>
            <a:r>
              <a:rPr lang="en-CA" sz="2000" i="1" dirty="0"/>
              <a:t>Not in badge level, but in authority</a:t>
            </a:r>
          </a:p>
          <a:p>
            <a:pPr lvl="3">
              <a:spcBef>
                <a:spcPts val="400"/>
              </a:spcBef>
              <a:spcAft>
                <a:spcPts val="600"/>
              </a:spcAft>
              <a:buFont typeface="Wingdings" pitchFamily="2" charset="2"/>
              <a:buChar char="Ø"/>
            </a:pPr>
            <a:r>
              <a:rPr lang="en-CA" sz="2000" i="1" dirty="0"/>
              <a:t>Should have at least a Red Pin (Intermediate), supervised by a Light blue (Senior) or Navy blue (Master) pinned official, and have taken the BCSSA Referee Clinic</a:t>
            </a:r>
          </a:p>
          <a:p>
            <a:pPr>
              <a:spcAft>
                <a:spcPts val="600"/>
              </a:spcAft>
              <a:buFont typeface="Wingdings" pitchFamily="2" charset="2"/>
              <a:buChar char="Ø"/>
            </a:pPr>
            <a:r>
              <a:rPr lang="en-CA" sz="2100" dirty="0"/>
              <a:t>Mentor and supporter for all officials on and off deck.</a:t>
            </a:r>
          </a:p>
          <a:p>
            <a:pPr>
              <a:spcAft>
                <a:spcPts val="600"/>
              </a:spcAft>
              <a:buFont typeface="Wingdings" pitchFamily="2" charset="2"/>
              <a:buChar char="Ø"/>
            </a:pPr>
            <a:r>
              <a:rPr lang="en-CA" sz="2100" dirty="0"/>
              <a:t>Is there to ensure the competition is run fairly and smoothly by enforcing all BCSSA rules and deciding all questions related to the conduct of the meet, including any that are not covered by BCSSA rules.</a:t>
            </a:r>
          </a:p>
        </p:txBody>
      </p:sp>
      <p:sp>
        <p:nvSpPr>
          <p:cNvPr id="4" name="Title 3"/>
          <p:cNvSpPr>
            <a:spLocks noGrp="1"/>
          </p:cNvSpPr>
          <p:nvPr>
            <p:ph type="title"/>
          </p:nvPr>
        </p:nvSpPr>
        <p:spPr/>
        <p:txBody>
          <a:bodyPr>
            <a:normAutofit fontScale="90000"/>
          </a:bodyPr>
          <a:lstStyle/>
          <a:p>
            <a:r>
              <a:rPr lang="en-CA" dirty="0"/>
              <a:t>Meet Referee -  Controls the Meet</a:t>
            </a:r>
          </a:p>
        </p:txBody>
      </p:sp>
      <p:sp>
        <p:nvSpPr>
          <p:cNvPr id="5" name="Footer Placeholder 4"/>
          <p:cNvSpPr txBox="1">
            <a:spLocks/>
          </p:cNvSpPr>
          <p:nvPr/>
        </p:nvSpPr>
        <p:spPr>
          <a:xfrm>
            <a:off x="4644008" y="6381328"/>
            <a:ext cx="4174977" cy="365125"/>
          </a:xfrm>
          <a:prstGeom prst="rect">
            <a:avLst/>
          </a:prstGeom>
        </p:spPr>
        <p:txBody>
          <a:bodyPr vert="horz"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50" b="0" i="0" u="none" strike="noStrike" kern="1200" cap="none" spc="0" normalizeH="0" baseline="0" noProof="0" dirty="0">
                <a:ln>
                  <a:noFill/>
                </a:ln>
                <a:solidFill>
                  <a:schemeClr val="tx1"/>
                </a:solidFill>
                <a:effectLst/>
                <a:uLnTx/>
                <a:uFillTx/>
                <a:latin typeface="+mn-lt"/>
                <a:ea typeface="+mn-ea"/>
                <a:cs typeface="+mn-cs"/>
              </a:rPr>
              <a:t>Approved by the BCSSA Rules &amp; Regulations Committee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spcAft>
                <a:spcPts val="600"/>
              </a:spcAft>
              <a:buFont typeface="Wingdings" pitchFamily="2" charset="2"/>
              <a:buChar char="Ø"/>
            </a:pPr>
            <a:r>
              <a:rPr lang="en-US" sz="2100" dirty="0"/>
              <a:t>Responsible for all officials for the session – can replace officials if warranted.</a:t>
            </a:r>
          </a:p>
          <a:p>
            <a:pPr>
              <a:spcAft>
                <a:spcPts val="600"/>
              </a:spcAft>
              <a:buFont typeface="Wingdings" pitchFamily="2" charset="2"/>
              <a:buChar char="Ø"/>
            </a:pPr>
            <a:r>
              <a:rPr lang="en-US" sz="2100" dirty="0"/>
              <a:t>Meet Ref and Session Ref are the only officials on deck who can DQ anyone whether they have seen the rule violation or not.</a:t>
            </a:r>
          </a:p>
          <a:p>
            <a:pPr>
              <a:spcAft>
                <a:spcPts val="600"/>
              </a:spcAft>
              <a:buFont typeface="Wingdings" pitchFamily="2" charset="2"/>
              <a:buChar char="Ø"/>
            </a:pPr>
            <a:r>
              <a:rPr lang="en-US" sz="2100" dirty="0"/>
              <a:t>Can designate authority to the Starter and, if there is one, the Backup Referee.</a:t>
            </a:r>
          </a:p>
          <a:p>
            <a:pPr>
              <a:spcAft>
                <a:spcPts val="600"/>
              </a:spcAft>
              <a:buFont typeface="Wingdings" pitchFamily="2" charset="2"/>
              <a:buChar char="Ø"/>
            </a:pPr>
            <a:r>
              <a:rPr lang="en-US" sz="2100" dirty="0"/>
              <a:t>Can dismiss anyone from the deck or meet (e.g.: for abusive behavior, foul language).</a:t>
            </a:r>
          </a:p>
          <a:p>
            <a:pPr>
              <a:spcAft>
                <a:spcPts val="600"/>
              </a:spcAft>
              <a:buFont typeface="Wingdings" pitchFamily="2" charset="2"/>
              <a:buChar char="Ø"/>
            </a:pPr>
            <a:r>
              <a:rPr lang="en-CA" sz="2100" dirty="0"/>
              <a:t>Ultimate arbiter on the pool deck – needs to use common sense and professional judgement.</a:t>
            </a:r>
          </a:p>
          <a:p>
            <a:pPr>
              <a:spcAft>
                <a:spcPts val="600"/>
              </a:spcAft>
              <a:buFont typeface="Wingdings" pitchFamily="2" charset="2"/>
              <a:buChar char="Ø"/>
            </a:pPr>
            <a:r>
              <a:rPr lang="en-CA" sz="2100" dirty="0"/>
              <a:t>Can be replaced by the Meet Referee, if warranted.</a:t>
            </a:r>
          </a:p>
        </p:txBody>
      </p:sp>
      <p:sp>
        <p:nvSpPr>
          <p:cNvPr id="4" name="Title 3"/>
          <p:cNvSpPr>
            <a:spLocks noGrp="1"/>
          </p:cNvSpPr>
          <p:nvPr>
            <p:ph type="title"/>
          </p:nvPr>
        </p:nvSpPr>
        <p:spPr/>
        <p:txBody>
          <a:bodyPr>
            <a:normAutofit fontScale="90000"/>
          </a:bodyPr>
          <a:lstStyle/>
          <a:p>
            <a:r>
              <a:rPr lang="en-CA" sz="3500" dirty="0"/>
              <a:t>Session Referee – Controls the Session</a:t>
            </a:r>
          </a:p>
        </p:txBody>
      </p:sp>
      <p:sp>
        <p:nvSpPr>
          <p:cNvPr id="5" name="Footer Placeholder 4"/>
          <p:cNvSpPr txBox="1">
            <a:spLocks/>
          </p:cNvSpPr>
          <p:nvPr/>
        </p:nvSpPr>
        <p:spPr>
          <a:xfrm>
            <a:off x="4644008" y="6381328"/>
            <a:ext cx="4174977" cy="365125"/>
          </a:xfrm>
          <a:prstGeom prst="rect">
            <a:avLst/>
          </a:prstGeom>
        </p:spPr>
        <p:txBody>
          <a:bodyPr vert="horz"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50" b="0" i="0" u="none" strike="noStrike" kern="1200" cap="none" spc="0" normalizeH="0" baseline="0" noProof="0" dirty="0">
                <a:ln>
                  <a:noFill/>
                </a:ln>
                <a:solidFill>
                  <a:schemeClr val="tx1"/>
                </a:solidFill>
                <a:effectLst/>
                <a:uLnTx/>
                <a:uFillTx/>
                <a:latin typeface="+mn-lt"/>
                <a:ea typeface="+mn-ea"/>
                <a:cs typeface="+mn-cs"/>
              </a:rPr>
              <a:t>Approved by the BCSSA Rules &amp; Regulations Committee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Aft>
                <a:spcPts val="600"/>
              </a:spcAft>
              <a:buNone/>
            </a:pPr>
            <a:r>
              <a:rPr lang="en-CA" sz="2100" b="1" dirty="0"/>
              <a:t>Before Start of the Session:</a:t>
            </a:r>
          </a:p>
          <a:p>
            <a:pPr>
              <a:spcAft>
                <a:spcPts val="600"/>
              </a:spcAft>
              <a:buFont typeface="Wingdings" pitchFamily="2" charset="2"/>
              <a:buChar char="Ø"/>
            </a:pPr>
            <a:r>
              <a:rPr lang="en-CA" sz="2100" dirty="0"/>
              <a:t>Check lane ropes, starting blocks, false start rope, 15m markers. (Follow the referees checklist – even though the meet referee may have done this)</a:t>
            </a:r>
          </a:p>
          <a:p>
            <a:pPr>
              <a:spcAft>
                <a:spcPts val="600"/>
              </a:spcAft>
              <a:buFont typeface="Wingdings" pitchFamily="2" charset="2"/>
              <a:buChar char="Ø"/>
            </a:pPr>
            <a:r>
              <a:rPr lang="en-CA" sz="2100" dirty="0"/>
              <a:t>Ensure officials are in place (why they wear white? – so you can see them).</a:t>
            </a:r>
          </a:p>
          <a:p>
            <a:pPr>
              <a:spcAft>
                <a:spcPts val="600"/>
              </a:spcAft>
              <a:buFont typeface="Wingdings" pitchFamily="2" charset="2"/>
              <a:buChar char="Ø"/>
            </a:pPr>
            <a:r>
              <a:rPr lang="en-CA" sz="2100" dirty="0"/>
              <a:t>Ensure timers and recorders are in place.</a:t>
            </a:r>
          </a:p>
          <a:p>
            <a:pPr>
              <a:spcAft>
                <a:spcPts val="600"/>
              </a:spcAft>
              <a:buFont typeface="Wingdings" pitchFamily="2" charset="2"/>
              <a:buChar char="Ø"/>
            </a:pPr>
            <a:endParaRPr lang="en-CA" sz="2300" dirty="0"/>
          </a:p>
          <a:p>
            <a:pPr>
              <a:spcAft>
                <a:spcPts val="600"/>
              </a:spcAft>
              <a:buFont typeface="Wingdings" pitchFamily="2" charset="2"/>
              <a:buChar char="Ø"/>
            </a:pPr>
            <a:endParaRPr lang="en-CA" sz="2300" dirty="0"/>
          </a:p>
          <a:p>
            <a:pPr>
              <a:spcAft>
                <a:spcPts val="600"/>
              </a:spcAft>
              <a:buNone/>
            </a:pPr>
            <a:endParaRPr lang="en-CA" sz="2300" dirty="0"/>
          </a:p>
        </p:txBody>
      </p:sp>
      <p:sp>
        <p:nvSpPr>
          <p:cNvPr id="4" name="Title 3"/>
          <p:cNvSpPr>
            <a:spLocks noGrp="1"/>
          </p:cNvSpPr>
          <p:nvPr>
            <p:ph type="title"/>
          </p:nvPr>
        </p:nvSpPr>
        <p:spPr/>
        <p:txBody>
          <a:bodyPr>
            <a:normAutofit/>
          </a:bodyPr>
          <a:lstStyle/>
          <a:p>
            <a:r>
              <a:rPr lang="en-CA" sz="3500" dirty="0"/>
              <a:t>Session Referee Duties</a:t>
            </a:r>
          </a:p>
        </p:txBody>
      </p:sp>
      <p:sp>
        <p:nvSpPr>
          <p:cNvPr id="5" name="Footer Placeholder 4"/>
          <p:cNvSpPr txBox="1">
            <a:spLocks/>
          </p:cNvSpPr>
          <p:nvPr/>
        </p:nvSpPr>
        <p:spPr>
          <a:xfrm>
            <a:off x="4644008" y="6381328"/>
            <a:ext cx="4174977" cy="365125"/>
          </a:xfrm>
          <a:prstGeom prst="rect">
            <a:avLst/>
          </a:prstGeom>
        </p:spPr>
        <p:txBody>
          <a:bodyPr vert="horz"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50" b="0" i="0" u="none" strike="noStrike" kern="1200" cap="none" spc="0" normalizeH="0" baseline="0" noProof="0" dirty="0">
                <a:ln>
                  <a:noFill/>
                </a:ln>
                <a:solidFill>
                  <a:schemeClr val="tx1"/>
                </a:solidFill>
                <a:effectLst/>
                <a:uLnTx/>
                <a:uFillTx/>
                <a:latin typeface="+mn-lt"/>
                <a:ea typeface="+mn-ea"/>
                <a:cs typeface="+mn-cs"/>
              </a:rPr>
              <a:t>Approved by the BCSSA Rules &amp; Regulations Committee</a:t>
            </a:r>
          </a:p>
        </p:txBody>
      </p:sp>
    </p:spTree>
    <p:extLst>
      <p:ext uri="{BB962C8B-B14F-4D97-AF65-F5344CB8AC3E}">
        <p14:creationId xmlns:p14="http://schemas.microsoft.com/office/powerpoint/2010/main" val="28822375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5325</TotalTime>
  <Words>2383</Words>
  <Application>Microsoft Macintosh PowerPoint</Application>
  <PresentationFormat>On-screen Show (4:3)</PresentationFormat>
  <Paragraphs>232</Paragraphs>
  <Slides>30</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Lucida Sans Unicode</vt:lpstr>
      <vt:lpstr>Monotype Sorts</vt:lpstr>
      <vt:lpstr>Times New Roman</vt:lpstr>
      <vt:lpstr>Verdana</vt:lpstr>
      <vt:lpstr>Wingdings</vt:lpstr>
      <vt:lpstr>Wingdings 2</vt:lpstr>
      <vt:lpstr>Wingdings 3</vt:lpstr>
      <vt:lpstr>Concourse</vt:lpstr>
      <vt:lpstr>BCSSA Referee, Starter &amp; DDO Clinic</vt:lpstr>
      <vt:lpstr>BCSSA Official’s Certification</vt:lpstr>
      <vt:lpstr>Philosophy and Behaviour</vt:lpstr>
      <vt:lpstr>Philosophy and Behaviour</vt:lpstr>
      <vt:lpstr>BCSSA Harassment Policy</vt:lpstr>
      <vt:lpstr>Referees....</vt:lpstr>
      <vt:lpstr>Meet Referee -  Controls the Meet</vt:lpstr>
      <vt:lpstr>Session Referee – Controls the Session</vt:lpstr>
      <vt:lpstr>Session Referee Duties</vt:lpstr>
      <vt:lpstr>Session Referee Duties</vt:lpstr>
      <vt:lpstr>Session Referee Duties</vt:lpstr>
      <vt:lpstr>Session Referee Duties</vt:lpstr>
      <vt:lpstr>Session Referee Duties</vt:lpstr>
      <vt:lpstr>Session Referee Duties</vt:lpstr>
      <vt:lpstr>Session Referee Duties</vt:lpstr>
      <vt:lpstr>Session Referee Duties</vt:lpstr>
      <vt:lpstr>Back-Up Referee</vt:lpstr>
      <vt:lpstr>Starter...</vt:lpstr>
      <vt:lpstr>Starter Duties</vt:lpstr>
      <vt:lpstr>Starter Duties</vt:lpstr>
      <vt:lpstr>Starter Duties</vt:lpstr>
      <vt:lpstr>False Start Rule</vt:lpstr>
      <vt:lpstr>Other Starter Duties</vt:lpstr>
      <vt:lpstr>Other Starter Duties</vt:lpstr>
      <vt:lpstr>Designated Disqualifying Official…..</vt:lpstr>
      <vt:lpstr>Designated Disqualification Official</vt:lpstr>
      <vt:lpstr>Designated Disqualification Official</vt:lpstr>
      <vt:lpstr>After the Session</vt:lpstr>
      <vt:lpstr>Quiz...</vt:lpstr>
      <vt:lpstr>Thank-You for Attending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BCSSA Starter &amp; Referee Clinic</dc:title>
  <dc:creator>Francis Cheung</dc:creator>
  <cp:lastModifiedBy>Leah Esplen</cp:lastModifiedBy>
  <cp:revision>128</cp:revision>
  <dcterms:created xsi:type="dcterms:W3CDTF">1999-05-11T04:07:22Z</dcterms:created>
  <dcterms:modified xsi:type="dcterms:W3CDTF">2024-05-20T20:08:41Z</dcterms:modified>
</cp:coreProperties>
</file>